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4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</p:sldIdLst>
  <p:sldSz cy="5143500" cx="9144000"/>
  <p:notesSz cx="6858000" cy="9144000"/>
  <p:embeddedFontLst>
    <p:embeddedFont>
      <p:font typeface="Montserrat SemiBold"/>
      <p:regular r:id="rId37"/>
      <p:bold r:id="rId38"/>
      <p:italic r:id="rId39"/>
      <p:boldItalic r:id="rId40"/>
    </p:embeddedFont>
    <p:embeddedFont>
      <p:font typeface="Raleway"/>
      <p:regular r:id="rId41"/>
      <p:bold r:id="rId42"/>
      <p:italic r:id="rId43"/>
      <p:boldItalic r:id="rId44"/>
    </p:embeddedFont>
    <p:embeddedFont>
      <p:font typeface="Montserrat"/>
      <p:regular r:id="rId45"/>
      <p:bold r:id="rId46"/>
      <p:italic r:id="rId47"/>
      <p:boldItalic r:id="rId48"/>
    </p:embeddedFont>
    <p:embeddedFont>
      <p:font typeface="Inter"/>
      <p:regular r:id="rId49"/>
      <p:bold r:id="rId50"/>
    </p:embeddedFont>
    <p:embeddedFont>
      <p:font typeface="Lato"/>
      <p:regular r:id="rId51"/>
      <p:bold r:id="rId52"/>
      <p:italic r:id="rId53"/>
      <p:boldItalic r:id="rId54"/>
    </p:embeddedFont>
    <p:embeddedFont>
      <p:font typeface="Fira Sans Extra Condensed Medium"/>
      <p:regular r:id="rId55"/>
      <p:bold r:id="rId56"/>
      <p:italic r:id="rId57"/>
      <p:boldItalic r:id="rId58"/>
    </p:embeddedFont>
    <p:embeddedFont>
      <p:font typeface="Montserrat Light"/>
      <p:regular r:id="rId59"/>
      <p:bold r:id="rId60"/>
      <p:italic r:id="rId61"/>
      <p:boldItalic r:id="rId62"/>
    </p:embeddedFont>
    <p:embeddedFont>
      <p:font typeface="Lato Black"/>
      <p:bold r:id="rId63"/>
      <p:boldItalic r:id="rId6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BF2EF9E-6921-4E82-8C96-1AFD33BFDB56}">
  <a:tblStyle styleId="{CBF2EF9E-6921-4E82-8C96-1AFD33BFDB5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605FBDE-8D8F-42C8-B73C-CCBDD5A91BB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MontserratSemiBold-boldItalic.fntdata"/><Relationship Id="rId42" Type="http://schemas.openxmlformats.org/officeDocument/2006/relationships/font" Target="fonts/Raleway-bold.fntdata"/><Relationship Id="rId41" Type="http://schemas.openxmlformats.org/officeDocument/2006/relationships/font" Target="fonts/Raleway-regular.fntdata"/><Relationship Id="rId44" Type="http://schemas.openxmlformats.org/officeDocument/2006/relationships/font" Target="fonts/Raleway-boldItalic.fntdata"/><Relationship Id="rId43" Type="http://schemas.openxmlformats.org/officeDocument/2006/relationships/font" Target="fonts/Raleway-italic.fntdata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Inter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font" Target="fonts/MontserratSemiBold-regular.fntdata"/><Relationship Id="rId36" Type="http://schemas.openxmlformats.org/officeDocument/2006/relationships/slide" Target="slides/slide31.xml"/><Relationship Id="rId39" Type="http://schemas.openxmlformats.org/officeDocument/2006/relationships/font" Target="fonts/MontserratSemiBold-italic.fntdata"/><Relationship Id="rId38" Type="http://schemas.openxmlformats.org/officeDocument/2006/relationships/font" Target="fonts/MontserratSemiBold-bold.fntdata"/><Relationship Id="rId62" Type="http://schemas.openxmlformats.org/officeDocument/2006/relationships/font" Target="fonts/MontserratLight-boldItalic.fntdata"/><Relationship Id="rId61" Type="http://schemas.openxmlformats.org/officeDocument/2006/relationships/font" Target="fonts/MontserratLight-italic.fntdata"/><Relationship Id="rId20" Type="http://schemas.openxmlformats.org/officeDocument/2006/relationships/slide" Target="slides/slide15.xml"/><Relationship Id="rId64" Type="http://schemas.openxmlformats.org/officeDocument/2006/relationships/font" Target="fonts/LatoBlack-boldItalic.fntdata"/><Relationship Id="rId63" Type="http://schemas.openxmlformats.org/officeDocument/2006/relationships/font" Target="fonts/LatoBlack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60" Type="http://schemas.openxmlformats.org/officeDocument/2006/relationships/font" Target="fonts/MontserratLight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Lato-regular.fntdata"/><Relationship Id="rId50" Type="http://schemas.openxmlformats.org/officeDocument/2006/relationships/font" Target="fonts/Inter-bold.fntdata"/><Relationship Id="rId53" Type="http://schemas.openxmlformats.org/officeDocument/2006/relationships/font" Target="fonts/Lato-italic.fntdata"/><Relationship Id="rId52" Type="http://schemas.openxmlformats.org/officeDocument/2006/relationships/font" Target="fonts/Lato-bold.fntdata"/><Relationship Id="rId11" Type="http://schemas.openxmlformats.org/officeDocument/2006/relationships/slide" Target="slides/slide6.xml"/><Relationship Id="rId55" Type="http://schemas.openxmlformats.org/officeDocument/2006/relationships/font" Target="fonts/FiraSansExtraCondensedMedium-regular.fntdata"/><Relationship Id="rId10" Type="http://schemas.openxmlformats.org/officeDocument/2006/relationships/slide" Target="slides/slide5.xml"/><Relationship Id="rId54" Type="http://schemas.openxmlformats.org/officeDocument/2006/relationships/font" Target="fonts/Lato-boldItalic.fntdata"/><Relationship Id="rId13" Type="http://schemas.openxmlformats.org/officeDocument/2006/relationships/slide" Target="slides/slide8.xml"/><Relationship Id="rId57" Type="http://schemas.openxmlformats.org/officeDocument/2006/relationships/font" Target="fonts/FiraSansExtraCondensedMedium-italic.fntdata"/><Relationship Id="rId12" Type="http://schemas.openxmlformats.org/officeDocument/2006/relationships/slide" Target="slides/slide7.xml"/><Relationship Id="rId56" Type="http://schemas.openxmlformats.org/officeDocument/2006/relationships/font" Target="fonts/FiraSansExtraCondensedMedium-bold.fntdata"/><Relationship Id="rId15" Type="http://schemas.openxmlformats.org/officeDocument/2006/relationships/slide" Target="slides/slide10.xml"/><Relationship Id="rId59" Type="http://schemas.openxmlformats.org/officeDocument/2006/relationships/font" Target="fonts/MontserratLight-regular.fntdata"/><Relationship Id="rId14" Type="http://schemas.openxmlformats.org/officeDocument/2006/relationships/slide" Target="slides/slide9.xml"/><Relationship Id="rId58" Type="http://schemas.openxmlformats.org/officeDocument/2006/relationships/font" Target="fonts/FiraSansExtraCondensedMedium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117fa7ff13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117fa7ff13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17fa7ff137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117fa7ff13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17fa7ff137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117fa7ff137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117fa7ff13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117fa7ff13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17fa7ff137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117fa7ff137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7fa7ff137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17fa7ff137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17c2783a8c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17c2783a8c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182d8337a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1182d8337a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17c2783a8c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17c2783a8c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182d8337a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1182d8337a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7c2783a8c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117c2783a8c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1182d8337a9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1182d8337a9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1182d8337a9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1182d8337a9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182d8337a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182d8337a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g117c2783a8c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8" name="Google Shape;358;g117c2783a8c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182d8337a9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g1182d8337a9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117c2783a8c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117c2783a8c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1182d8337a9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1182d8337a9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1182d8337a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1182d8337a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1182d8337a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1182d8337a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1182d8337a9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4" name="Google Shape;404;g1182d8337a9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17c2783a8c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17c2783a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g1182d8337a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0" name="Google Shape;410;g1182d8337a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a9fa94098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a9fa94098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7c2783a8c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17c2783a8c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17c2783a8c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117c2783a8c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0eae4882b5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10eae4882b5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17c2783a8c_0_1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17c2783a8c_0_1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17c2783a8c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17c2783a8c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7c2783a8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117c2783a8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/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53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1643852" y="3261775"/>
            <a:ext cx="6770700" cy="5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1" name="Google Shape;11;p2"/>
          <p:cNvSpPr/>
          <p:nvPr/>
        </p:nvSpPr>
        <p:spPr>
          <a:xfrm>
            <a:off x="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/>
          <p:nvPr>
            <p:ph hasCustomPrompt="1" type="title"/>
          </p:nvPr>
        </p:nvSpPr>
        <p:spPr>
          <a:xfrm>
            <a:off x="713225" y="1412150"/>
            <a:ext cx="7717500" cy="16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2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11"/>
          <p:cNvSpPr txBox="1"/>
          <p:nvPr>
            <p:ph idx="1" type="body"/>
          </p:nvPr>
        </p:nvSpPr>
        <p:spPr>
          <a:xfrm>
            <a:off x="713400" y="3069625"/>
            <a:ext cx="7717500" cy="66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solidFill>
                  <a:schemeClr val="dk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11"/>
          <p:cNvSpPr/>
          <p:nvPr/>
        </p:nvSpPr>
        <p:spPr>
          <a:xfrm flipH="1" rot="10800000">
            <a:off x="0" y="257175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1"/>
          <p:cNvSpPr/>
          <p:nvPr/>
        </p:nvSpPr>
        <p:spPr>
          <a:xfrm flipH="1" rot="10800000"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8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title"/>
          </p:nvPr>
        </p:nvSpPr>
        <p:spPr>
          <a:xfrm>
            <a:off x="2683950" y="3273525"/>
            <a:ext cx="57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 flipH="1">
            <a:off x="2684000" y="1247225"/>
            <a:ext cx="5757300" cy="185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28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3"/>
          <p:cNvSpPr/>
          <p:nvPr/>
        </p:nvSpPr>
        <p:spPr>
          <a:xfrm flipH="1" rot="10800000">
            <a:off x="1216200" y="2571750"/>
            <a:ext cx="1216200" cy="2571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3"/>
          <p:cNvSpPr/>
          <p:nvPr/>
        </p:nvSpPr>
        <p:spPr>
          <a:xfrm flipH="1" rot="10800000">
            <a:off x="0" y="1061825"/>
            <a:ext cx="1216200" cy="1509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idx="2" type="ctrTitle"/>
          </p:nvPr>
        </p:nvSpPr>
        <p:spPr>
          <a:xfrm>
            <a:off x="2310350" y="1446813"/>
            <a:ext cx="2150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4" name="Google Shape;64;p14"/>
          <p:cNvSpPr txBox="1"/>
          <p:nvPr>
            <p:ph hasCustomPrompt="1" idx="3" type="title"/>
          </p:nvPr>
        </p:nvSpPr>
        <p:spPr>
          <a:xfrm>
            <a:off x="717800" y="1521025"/>
            <a:ext cx="1493400" cy="94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/>
          <p:nvPr>
            <p:ph idx="1" type="subTitle"/>
          </p:nvPr>
        </p:nvSpPr>
        <p:spPr>
          <a:xfrm>
            <a:off x="2310350" y="1858875"/>
            <a:ext cx="215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6" name="Google Shape;66;p14"/>
          <p:cNvSpPr txBox="1"/>
          <p:nvPr>
            <p:ph idx="4" type="ctrTitle"/>
          </p:nvPr>
        </p:nvSpPr>
        <p:spPr>
          <a:xfrm>
            <a:off x="6233050" y="1446813"/>
            <a:ext cx="2150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7" name="Google Shape;67;p14"/>
          <p:cNvSpPr txBox="1"/>
          <p:nvPr>
            <p:ph hasCustomPrompt="1" idx="5" type="title"/>
          </p:nvPr>
        </p:nvSpPr>
        <p:spPr>
          <a:xfrm>
            <a:off x="4686400" y="1521025"/>
            <a:ext cx="1493400" cy="94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4"/>
          <p:cNvSpPr txBox="1"/>
          <p:nvPr>
            <p:ph idx="6" type="subTitle"/>
          </p:nvPr>
        </p:nvSpPr>
        <p:spPr>
          <a:xfrm>
            <a:off x="6275800" y="1858878"/>
            <a:ext cx="215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69" name="Google Shape;69;p14"/>
          <p:cNvSpPr txBox="1"/>
          <p:nvPr>
            <p:ph idx="7" type="ctrTitle"/>
          </p:nvPr>
        </p:nvSpPr>
        <p:spPr>
          <a:xfrm>
            <a:off x="2310350" y="2868777"/>
            <a:ext cx="2150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hasCustomPrompt="1" idx="8" type="title"/>
          </p:nvPr>
        </p:nvSpPr>
        <p:spPr>
          <a:xfrm>
            <a:off x="717800" y="2960450"/>
            <a:ext cx="1493400" cy="94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4"/>
          <p:cNvSpPr txBox="1"/>
          <p:nvPr>
            <p:ph idx="9" type="subTitle"/>
          </p:nvPr>
        </p:nvSpPr>
        <p:spPr>
          <a:xfrm>
            <a:off x="2310350" y="3298325"/>
            <a:ext cx="215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2" name="Google Shape;72;p14"/>
          <p:cNvSpPr txBox="1"/>
          <p:nvPr>
            <p:ph idx="13" type="ctrTitle"/>
          </p:nvPr>
        </p:nvSpPr>
        <p:spPr>
          <a:xfrm>
            <a:off x="6275650" y="2868775"/>
            <a:ext cx="2150400" cy="38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None/>
              <a:defRPr sz="2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3" name="Google Shape;73;p14"/>
          <p:cNvSpPr txBox="1"/>
          <p:nvPr>
            <p:ph hasCustomPrompt="1" idx="14" type="title"/>
          </p:nvPr>
        </p:nvSpPr>
        <p:spPr>
          <a:xfrm>
            <a:off x="4686400" y="2960450"/>
            <a:ext cx="1493400" cy="941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7000">
                <a:solidFill>
                  <a:srgbClr val="4A8CF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000"/>
              <a:buFont typeface="Fira Sans Extra Condensed Medium"/>
              <a:buNone/>
              <a:defRPr sz="80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4" name="Google Shape;74;p14"/>
          <p:cNvSpPr txBox="1"/>
          <p:nvPr>
            <p:ph idx="15" type="subTitle"/>
          </p:nvPr>
        </p:nvSpPr>
        <p:spPr>
          <a:xfrm>
            <a:off x="6275800" y="3298325"/>
            <a:ext cx="2150400" cy="76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None/>
              <a:defRPr sz="14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5" name="Google Shape;75;p14"/>
          <p:cNvSpPr/>
          <p:nvPr/>
        </p:nvSpPr>
        <p:spPr>
          <a:xfrm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4"/>
          <p:cNvSpPr/>
          <p:nvPr/>
        </p:nvSpPr>
        <p:spPr>
          <a:xfrm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13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5"/>
          <p:cNvSpPr txBox="1"/>
          <p:nvPr>
            <p:ph idx="1" type="subTitle"/>
          </p:nvPr>
        </p:nvSpPr>
        <p:spPr>
          <a:xfrm>
            <a:off x="1454225" y="33913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0" name="Google Shape;80;p15"/>
          <p:cNvSpPr txBox="1"/>
          <p:nvPr>
            <p:ph idx="2" type="subTitle"/>
          </p:nvPr>
        </p:nvSpPr>
        <p:spPr>
          <a:xfrm>
            <a:off x="1454225" y="37667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1" name="Google Shape;81;p15"/>
          <p:cNvSpPr txBox="1"/>
          <p:nvPr>
            <p:ph idx="3" type="subTitle"/>
          </p:nvPr>
        </p:nvSpPr>
        <p:spPr>
          <a:xfrm>
            <a:off x="5427875" y="33913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2" name="Google Shape;82;p15"/>
          <p:cNvSpPr txBox="1"/>
          <p:nvPr>
            <p:ph idx="4" type="subTitle"/>
          </p:nvPr>
        </p:nvSpPr>
        <p:spPr>
          <a:xfrm>
            <a:off x="5427875" y="37667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3" name="Google Shape;83;p15"/>
          <p:cNvSpPr/>
          <p:nvPr/>
        </p:nvSpPr>
        <p:spPr>
          <a:xfrm rot="5400000">
            <a:off x="-2131350" y="2050000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5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6" name="Google Shape;86;p16"/>
          <p:cNvSpPr txBox="1"/>
          <p:nvPr>
            <p:ph idx="1" type="subTitle"/>
          </p:nvPr>
        </p:nvSpPr>
        <p:spPr>
          <a:xfrm>
            <a:off x="1098800" y="3775200"/>
            <a:ext cx="28131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7" name="Google Shape;87;p16"/>
          <p:cNvSpPr txBox="1"/>
          <p:nvPr>
            <p:ph idx="2" type="subTitle"/>
          </p:nvPr>
        </p:nvSpPr>
        <p:spPr>
          <a:xfrm>
            <a:off x="1098800" y="3051300"/>
            <a:ext cx="28131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88" name="Google Shape;88;p16"/>
          <p:cNvSpPr txBox="1"/>
          <p:nvPr>
            <p:ph idx="3" type="subTitle"/>
          </p:nvPr>
        </p:nvSpPr>
        <p:spPr>
          <a:xfrm>
            <a:off x="1098800" y="2315550"/>
            <a:ext cx="28131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89" name="Google Shape;89;p16"/>
          <p:cNvSpPr txBox="1"/>
          <p:nvPr>
            <p:ph idx="4" type="subTitle"/>
          </p:nvPr>
        </p:nvSpPr>
        <p:spPr>
          <a:xfrm>
            <a:off x="1098800" y="1591650"/>
            <a:ext cx="28131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0" name="Google Shape;90;p16"/>
          <p:cNvSpPr/>
          <p:nvPr/>
        </p:nvSpPr>
        <p:spPr>
          <a:xfrm flipH="1" rot="10800000">
            <a:off x="5416200" y="1010100"/>
            <a:ext cx="1216200" cy="1561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6"/>
          <p:cNvSpPr/>
          <p:nvPr/>
        </p:nvSpPr>
        <p:spPr>
          <a:xfrm flipH="1" rot="10800000">
            <a:off x="6632400" y="2571600"/>
            <a:ext cx="1216200" cy="257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17"/>
          <p:cNvSpPr txBox="1"/>
          <p:nvPr>
            <p:ph idx="1" type="subTitle"/>
          </p:nvPr>
        </p:nvSpPr>
        <p:spPr>
          <a:xfrm>
            <a:off x="788100" y="23904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5" name="Google Shape;95;p17"/>
          <p:cNvSpPr txBox="1"/>
          <p:nvPr>
            <p:ph idx="2" type="subTitle"/>
          </p:nvPr>
        </p:nvSpPr>
        <p:spPr>
          <a:xfrm>
            <a:off x="788100" y="27658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3" type="subTitle"/>
          </p:nvPr>
        </p:nvSpPr>
        <p:spPr>
          <a:xfrm>
            <a:off x="3441150" y="23904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7" name="Google Shape;97;p17"/>
          <p:cNvSpPr txBox="1"/>
          <p:nvPr>
            <p:ph idx="4" type="subTitle"/>
          </p:nvPr>
        </p:nvSpPr>
        <p:spPr>
          <a:xfrm>
            <a:off x="3441150" y="27658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8" name="Google Shape;98;p17"/>
          <p:cNvSpPr txBox="1"/>
          <p:nvPr>
            <p:ph idx="5" type="subTitle"/>
          </p:nvPr>
        </p:nvSpPr>
        <p:spPr>
          <a:xfrm>
            <a:off x="6094200" y="23904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9" name="Google Shape;99;p17"/>
          <p:cNvSpPr txBox="1"/>
          <p:nvPr>
            <p:ph idx="6" type="subTitle"/>
          </p:nvPr>
        </p:nvSpPr>
        <p:spPr>
          <a:xfrm>
            <a:off x="6094200" y="27658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0" name="Google Shape;100;p17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CUSTOM_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4" name="Google Shape;104;p18"/>
          <p:cNvSpPr txBox="1"/>
          <p:nvPr>
            <p:ph idx="1" type="subTitle"/>
          </p:nvPr>
        </p:nvSpPr>
        <p:spPr>
          <a:xfrm>
            <a:off x="1878275" y="1251675"/>
            <a:ext cx="27876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5" name="Google Shape;105;p18"/>
          <p:cNvSpPr txBox="1"/>
          <p:nvPr>
            <p:ph idx="2" type="subTitle"/>
          </p:nvPr>
        </p:nvSpPr>
        <p:spPr>
          <a:xfrm>
            <a:off x="1878275" y="1744345"/>
            <a:ext cx="27876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6" name="Google Shape;106;p18"/>
          <p:cNvSpPr txBox="1"/>
          <p:nvPr>
            <p:ph idx="3" type="subTitle"/>
          </p:nvPr>
        </p:nvSpPr>
        <p:spPr>
          <a:xfrm>
            <a:off x="5351497" y="1251675"/>
            <a:ext cx="27876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7" name="Google Shape;107;p18"/>
          <p:cNvSpPr txBox="1"/>
          <p:nvPr>
            <p:ph idx="4" type="subTitle"/>
          </p:nvPr>
        </p:nvSpPr>
        <p:spPr>
          <a:xfrm>
            <a:off x="5351493" y="1744282"/>
            <a:ext cx="27876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8" name="Google Shape;108;p18"/>
          <p:cNvSpPr txBox="1"/>
          <p:nvPr>
            <p:ph idx="5" type="subTitle"/>
          </p:nvPr>
        </p:nvSpPr>
        <p:spPr>
          <a:xfrm>
            <a:off x="1878275" y="2898148"/>
            <a:ext cx="2787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09" name="Google Shape;109;p18"/>
          <p:cNvSpPr txBox="1"/>
          <p:nvPr>
            <p:ph idx="6" type="subTitle"/>
          </p:nvPr>
        </p:nvSpPr>
        <p:spPr>
          <a:xfrm>
            <a:off x="1878275" y="3390754"/>
            <a:ext cx="27876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0" name="Google Shape;110;p18"/>
          <p:cNvSpPr txBox="1"/>
          <p:nvPr>
            <p:ph idx="7" type="subTitle"/>
          </p:nvPr>
        </p:nvSpPr>
        <p:spPr>
          <a:xfrm>
            <a:off x="5351425" y="2898156"/>
            <a:ext cx="27876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11" name="Google Shape;111;p18"/>
          <p:cNvSpPr txBox="1"/>
          <p:nvPr>
            <p:ph idx="8" type="subTitle"/>
          </p:nvPr>
        </p:nvSpPr>
        <p:spPr>
          <a:xfrm>
            <a:off x="5351425" y="3390754"/>
            <a:ext cx="27876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" name="Google Shape;112;p18"/>
          <p:cNvSpPr txBox="1"/>
          <p:nvPr>
            <p:ph idx="9" type="subTitle"/>
          </p:nvPr>
        </p:nvSpPr>
        <p:spPr>
          <a:xfrm rot="-5400803">
            <a:off x="609009" y="1779468"/>
            <a:ext cx="1284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13" name="Google Shape;113;p18"/>
          <p:cNvSpPr txBox="1"/>
          <p:nvPr>
            <p:ph idx="13" type="subTitle"/>
          </p:nvPr>
        </p:nvSpPr>
        <p:spPr>
          <a:xfrm rot="-5400000">
            <a:off x="609075" y="3422400"/>
            <a:ext cx="1284300" cy="4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4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subTitle"/>
          </p:nvPr>
        </p:nvSpPr>
        <p:spPr>
          <a:xfrm>
            <a:off x="5951340" y="1570850"/>
            <a:ext cx="24795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6" name="Google Shape;116;p19"/>
          <p:cNvSpPr txBox="1"/>
          <p:nvPr>
            <p:ph idx="2" type="subTitle"/>
          </p:nvPr>
        </p:nvSpPr>
        <p:spPr>
          <a:xfrm>
            <a:off x="5951336" y="1941975"/>
            <a:ext cx="24795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7" name="Google Shape;117;p19"/>
          <p:cNvSpPr txBox="1"/>
          <p:nvPr>
            <p:ph idx="3" type="subTitle"/>
          </p:nvPr>
        </p:nvSpPr>
        <p:spPr>
          <a:xfrm>
            <a:off x="5951276" y="3064926"/>
            <a:ext cx="24795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18" name="Google Shape;118;p19"/>
          <p:cNvSpPr txBox="1"/>
          <p:nvPr>
            <p:ph idx="4" type="subTitle"/>
          </p:nvPr>
        </p:nvSpPr>
        <p:spPr>
          <a:xfrm>
            <a:off x="5951276" y="3436049"/>
            <a:ext cx="24795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19"/>
          <p:cNvSpPr txBox="1"/>
          <p:nvPr>
            <p:ph idx="5" type="subTitle"/>
          </p:nvPr>
        </p:nvSpPr>
        <p:spPr>
          <a:xfrm>
            <a:off x="3156090" y="1570850"/>
            <a:ext cx="2479500" cy="4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0" name="Google Shape;120;p19"/>
          <p:cNvSpPr txBox="1"/>
          <p:nvPr>
            <p:ph idx="6" type="subTitle"/>
          </p:nvPr>
        </p:nvSpPr>
        <p:spPr>
          <a:xfrm>
            <a:off x="3156036" y="1941975"/>
            <a:ext cx="24795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19"/>
          <p:cNvSpPr txBox="1"/>
          <p:nvPr>
            <p:ph idx="7" type="subTitle"/>
          </p:nvPr>
        </p:nvSpPr>
        <p:spPr>
          <a:xfrm>
            <a:off x="3156026" y="3064926"/>
            <a:ext cx="2479500" cy="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22" name="Google Shape;122;p19"/>
          <p:cNvSpPr txBox="1"/>
          <p:nvPr>
            <p:ph idx="8" type="subTitle"/>
          </p:nvPr>
        </p:nvSpPr>
        <p:spPr>
          <a:xfrm>
            <a:off x="3155976" y="3436049"/>
            <a:ext cx="2479500" cy="8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3" name="Google Shape;123;p19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4" name="Google Shape;124;p19"/>
          <p:cNvSpPr/>
          <p:nvPr/>
        </p:nvSpPr>
        <p:spPr>
          <a:xfrm rot="10800000">
            <a:off x="0" y="257175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19"/>
          <p:cNvSpPr/>
          <p:nvPr/>
        </p:nvSpPr>
        <p:spPr>
          <a:xfrm rot="10800000">
            <a:off x="1216200" y="1061825"/>
            <a:ext cx="1216200" cy="1509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CUSTOM_6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 txBox="1"/>
          <p:nvPr>
            <p:ph type="title"/>
          </p:nvPr>
        </p:nvSpPr>
        <p:spPr>
          <a:xfrm>
            <a:off x="3984975" y="1495800"/>
            <a:ext cx="4055400" cy="72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1" type="subTitle"/>
          </p:nvPr>
        </p:nvSpPr>
        <p:spPr>
          <a:xfrm>
            <a:off x="3994375" y="2142600"/>
            <a:ext cx="4055400" cy="150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0"/>
          <p:cNvSpPr/>
          <p:nvPr/>
        </p:nvSpPr>
        <p:spPr>
          <a:xfrm flipH="1" rot="10800000">
            <a:off x="0" y="2571825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0"/>
          <p:cNvSpPr/>
          <p:nvPr/>
        </p:nvSpPr>
        <p:spPr>
          <a:xfrm flipH="1" rot="10800000">
            <a:off x="1219200" y="1247175"/>
            <a:ext cx="1216200" cy="1324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title"/>
          </p:nvPr>
        </p:nvSpPr>
        <p:spPr>
          <a:xfrm>
            <a:off x="3968425" y="2227050"/>
            <a:ext cx="4462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3968275" y="3045375"/>
            <a:ext cx="44625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hasCustomPrompt="1" idx="2" type="title"/>
          </p:nvPr>
        </p:nvSpPr>
        <p:spPr>
          <a:xfrm>
            <a:off x="3968350" y="1262325"/>
            <a:ext cx="44625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16" name="Google Shape;16;p3"/>
          <p:cNvSpPr/>
          <p:nvPr/>
        </p:nvSpPr>
        <p:spPr>
          <a:xfrm flipH="1" rot="10800000">
            <a:off x="1441925" y="2571600"/>
            <a:ext cx="1216200" cy="15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flipH="1" rot="10800000">
            <a:off x="2658125" y="0"/>
            <a:ext cx="12162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2">
  <p:cSld name="CUSTOM_10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1"/>
          <p:cNvSpPr txBox="1"/>
          <p:nvPr>
            <p:ph type="title"/>
          </p:nvPr>
        </p:nvSpPr>
        <p:spPr>
          <a:xfrm>
            <a:off x="3730075" y="1631700"/>
            <a:ext cx="4700700" cy="109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3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" type="subTitle"/>
          </p:nvPr>
        </p:nvSpPr>
        <p:spPr>
          <a:xfrm>
            <a:off x="3730075" y="2726700"/>
            <a:ext cx="4700700" cy="86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/>
          <p:nvPr/>
        </p:nvSpPr>
        <p:spPr>
          <a:xfrm flipH="1" rot="10800000">
            <a:off x="2110925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21"/>
          <p:cNvSpPr/>
          <p:nvPr/>
        </p:nvSpPr>
        <p:spPr>
          <a:xfrm flipH="1" rot="10800000">
            <a:off x="0" y="257175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4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7"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>
            <p:ph type="title"/>
          </p:nvPr>
        </p:nvSpPr>
        <p:spPr>
          <a:xfrm>
            <a:off x="717800" y="383175"/>
            <a:ext cx="7708200" cy="9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0" name="Google Shape;140;p23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3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9"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4"/>
          <p:cNvSpPr txBox="1"/>
          <p:nvPr>
            <p:ph type="title"/>
          </p:nvPr>
        </p:nvSpPr>
        <p:spPr>
          <a:xfrm>
            <a:off x="717800" y="383175"/>
            <a:ext cx="7708200" cy="74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44" name="Google Shape;144;p24"/>
          <p:cNvSpPr txBox="1"/>
          <p:nvPr>
            <p:ph idx="1" type="subTitle"/>
          </p:nvPr>
        </p:nvSpPr>
        <p:spPr>
          <a:xfrm>
            <a:off x="717800" y="1255775"/>
            <a:ext cx="4631700" cy="3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solidFill>
                  <a:schemeClr val="dk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45" name="Google Shape;145;p24"/>
          <p:cNvSpPr/>
          <p:nvPr/>
        </p:nvSpPr>
        <p:spPr>
          <a:xfrm>
            <a:off x="7927800" y="257160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11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/>
          <p:nvPr>
            <p:ph hasCustomPrompt="1" type="title"/>
          </p:nvPr>
        </p:nvSpPr>
        <p:spPr>
          <a:xfrm>
            <a:off x="750975" y="2819150"/>
            <a:ext cx="2164200" cy="6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48" name="Google Shape;148;p25"/>
          <p:cNvSpPr txBox="1"/>
          <p:nvPr>
            <p:ph idx="1" type="subTitle"/>
          </p:nvPr>
        </p:nvSpPr>
        <p:spPr>
          <a:xfrm>
            <a:off x="750975" y="3390050"/>
            <a:ext cx="2164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49" name="Google Shape;149;p25"/>
          <p:cNvSpPr txBox="1"/>
          <p:nvPr>
            <p:ph hasCustomPrompt="1" idx="2" type="title"/>
          </p:nvPr>
        </p:nvSpPr>
        <p:spPr>
          <a:xfrm>
            <a:off x="3508587" y="2819150"/>
            <a:ext cx="2164200" cy="6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0" name="Google Shape;150;p25"/>
          <p:cNvSpPr txBox="1"/>
          <p:nvPr>
            <p:ph idx="3" type="subTitle"/>
          </p:nvPr>
        </p:nvSpPr>
        <p:spPr>
          <a:xfrm>
            <a:off x="3508587" y="3390050"/>
            <a:ext cx="2164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5"/>
          <p:cNvSpPr txBox="1"/>
          <p:nvPr>
            <p:ph idx="4" type="title"/>
          </p:nvPr>
        </p:nvSpPr>
        <p:spPr>
          <a:xfrm>
            <a:off x="717800" y="383175"/>
            <a:ext cx="7708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52" name="Google Shape;152;p25"/>
          <p:cNvSpPr txBox="1"/>
          <p:nvPr>
            <p:ph hasCustomPrompt="1" idx="5" type="title"/>
          </p:nvPr>
        </p:nvSpPr>
        <p:spPr>
          <a:xfrm>
            <a:off x="6216100" y="2819150"/>
            <a:ext cx="2164200" cy="64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3000">
                <a:solidFill>
                  <a:schemeClr val="dk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53" name="Google Shape;153;p25"/>
          <p:cNvSpPr txBox="1"/>
          <p:nvPr>
            <p:ph idx="6" type="subTitle"/>
          </p:nvPr>
        </p:nvSpPr>
        <p:spPr>
          <a:xfrm>
            <a:off x="6216100" y="3390050"/>
            <a:ext cx="2164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400">
                <a:solidFill>
                  <a:schemeClr val="dk1"/>
                </a:solidFill>
              </a:defRPr>
            </a:lvl1pPr>
            <a:lvl2pPr lvl="1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 algn="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 algn="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4" name="Google Shape;154;p25"/>
          <p:cNvSpPr/>
          <p:nvPr/>
        </p:nvSpPr>
        <p:spPr>
          <a:xfrm flipH="1">
            <a:off x="50" y="4834275"/>
            <a:ext cx="4572000" cy="309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5"/>
          <p:cNvSpPr/>
          <p:nvPr/>
        </p:nvSpPr>
        <p:spPr>
          <a:xfrm flipH="1">
            <a:off x="4572000" y="483427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2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6"/>
          <p:cNvSpPr txBox="1"/>
          <p:nvPr>
            <p:ph idx="1" type="subTitle"/>
          </p:nvPr>
        </p:nvSpPr>
        <p:spPr>
          <a:xfrm>
            <a:off x="711900" y="14760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58" name="Google Shape;158;p26"/>
          <p:cNvSpPr txBox="1"/>
          <p:nvPr>
            <p:ph idx="2" type="subTitle"/>
          </p:nvPr>
        </p:nvSpPr>
        <p:spPr>
          <a:xfrm>
            <a:off x="711900" y="18514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9" name="Google Shape;159;p26"/>
          <p:cNvSpPr txBox="1"/>
          <p:nvPr>
            <p:ph idx="3" type="subTitle"/>
          </p:nvPr>
        </p:nvSpPr>
        <p:spPr>
          <a:xfrm>
            <a:off x="2983950" y="14760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0" name="Google Shape;160;p26"/>
          <p:cNvSpPr txBox="1"/>
          <p:nvPr>
            <p:ph idx="4" type="subTitle"/>
          </p:nvPr>
        </p:nvSpPr>
        <p:spPr>
          <a:xfrm>
            <a:off x="2983950" y="18514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1" name="Google Shape;161;p26"/>
          <p:cNvSpPr txBox="1"/>
          <p:nvPr>
            <p:ph idx="5" type="subTitle"/>
          </p:nvPr>
        </p:nvSpPr>
        <p:spPr>
          <a:xfrm>
            <a:off x="5256000" y="14760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2" name="Google Shape;162;p26"/>
          <p:cNvSpPr txBox="1"/>
          <p:nvPr>
            <p:ph idx="6" type="subTitle"/>
          </p:nvPr>
        </p:nvSpPr>
        <p:spPr>
          <a:xfrm>
            <a:off x="5256000" y="18514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26"/>
          <p:cNvSpPr txBox="1"/>
          <p:nvPr>
            <p:ph idx="7" type="subTitle"/>
          </p:nvPr>
        </p:nvSpPr>
        <p:spPr>
          <a:xfrm>
            <a:off x="711900" y="29522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4" name="Google Shape;164;p26"/>
          <p:cNvSpPr txBox="1"/>
          <p:nvPr>
            <p:ph idx="8" type="subTitle"/>
          </p:nvPr>
        </p:nvSpPr>
        <p:spPr>
          <a:xfrm>
            <a:off x="711900" y="33276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5" name="Google Shape;165;p26"/>
          <p:cNvSpPr txBox="1"/>
          <p:nvPr>
            <p:ph idx="9" type="subTitle"/>
          </p:nvPr>
        </p:nvSpPr>
        <p:spPr>
          <a:xfrm>
            <a:off x="2983950" y="29522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6" name="Google Shape;166;p26"/>
          <p:cNvSpPr txBox="1"/>
          <p:nvPr>
            <p:ph idx="13" type="subTitle"/>
          </p:nvPr>
        </p:nvSpPr>
        <p:spPr>
          <a:xfrm>
            <a:off x="2983950" y="33276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7" name="Google Shape;167;p26"/>
          <p:cNvSpPr txBox="1"/>
          <p:nvPr>
            <p:ph idx="14" type="subTitle"/>
          </p:nvPr>
        </p:nvSpPr>
        <p:spPr>
          <a:xfrm>
            <a:off x="5256000" y="2952200"/>
            <a:ext cx="2261700" cy="40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b="1">
                <a:solidFill>
                  <a:schemeClr val="accent1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b="1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68" name="Google Shape;168;p26"/>
          <p:cNvSpPr txBox="1"/>
          <p:nvPr>
            <p:ph idx="15" type="subTitle"/>
          </p:nvPr>
        </p:nvSpPr>
        <p:spPr>
          <a:xfrm>
            <a:off x="5256000" y="3327650"/>
            <a:ext cx="2261700" cy="72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9" name="Google Shape;169;p26"/>
          <p:cNvSpPr txBox="1"/>
          <p:nvPr>
            <p:ph type="title"/>
          </p:nvPr>
        </p:nvSpPr>
        <p:spPr>
          <a:xfrm>
            <a:off x="717800" y="383175"/>
            <a:ext cx="7708200" cy="6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0" name="Google Shape;170;p26"/>
          <p:cNvSpPr/>
          <p:nvPr/>
        </p:nvSpPr>
        <p:spPr>
          <a:xfrm>
            <a:off x="7927800" y="257160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" name="Google Shape;171;p26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5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713225" y="445025"/>
            <a:ext cx="3858900" cy="13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7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74" name="Google Shape;174;p27"/>
          <p:cNvSpPr txBox="1"/>
          <p:nvPr/>
        </p:nvSpPr>
        <p:spPr>
          <a:xfrm>
            <a:off x="713225" y="3485675"/>
            <a:ext cx="3956100" cy="6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b="1" lang="en" sz="110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b="1" lang="en" sz="110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b="1" lang="en" sz="1100">
                <a:solidFill>
                  <a:schemeClr val="accent2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5" name="Google Shape;175;p27"/>
          <p:cNvSpPr/>
          <p:nvPr/>
        </p:nvSpPr>
        <p:spPr>
          <a:xfrm>
            <a:off x="6711600" y="25716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7"/>
          <p:cNvSpPr/>
          <p:nvPr/>
        </p:nvSpPr>
        <p:spPr>
          <a:xfrm>
            <a:off x="7927800" y="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 sz="1200"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Font typeface="Barlow"/>
              <a:buChar char="○"/>
              <a:defRPr sz="12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Barlow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Barlow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713225" y="384048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713225" y="2371675"/>
            <a:ext cx="29871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3962400" y="2371675"/>
            <a:ext cx="2987100" cy="1279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"/>
              <a:defRPr sz="1400">
                <a:solidFill>
                  <a:schemeClr val="dk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●"/>
              <a:defRPr sz="1200"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rgbClr val="000043"/>
              </a:buClr>
              <a:buSzPts val="1400"/>
              <a:buFont typeface="Quicksand Medium"/>
              <a:buChar char="○"/>
              <a:defRPr sz="1200"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rgbClr val="000043"/>
              </a:buClr>
              <a:buSzPts val="1400"/>
              <a:buFont typeface="Quicksand Medium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3" type="subTitle"/>
          </p:nvPr>
        </p:nvSpPr>
        <p:spPr>
          <a:xfrm>
            <a:off x="713225" y="1925800"/>
            <a:ext cx="2987100" cy="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4" type="subTitle"/>
          </p:nvPr>
        </p:nvSpPr>
        <p:spPr>
          <a:xfrm>
            <a:off x="3962400" y="1925800"/>
            <a:ext cx="2987100" cy="47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>
                <a:solidFill>
                  <a:schemeClr val="accent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/>
          <p:nvPr/>
        </p:nvSpPr>
        <p:spPr>
          <a:xfrm>
            <a:off x="7520700" y="205110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6304500" y="0"/>
            <a:ext cx="1216200" cy="205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6"/>
          <p:cNvSpPr/>
          <p:nvPr/>
        </p:nvSpPr>
        <p:spPr>
          <a:xfrm rot="5400000">
            <a:off x="6703350" y="2702925"/>
            <a:ext cx="4572000" cy="309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1156525" y="1340400"/>
            <a:ext cx="42321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1156525" y="2096100"/>
            <a:ext cx="4232100" cy="20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solidFill>
                  <a:schemeClr val="accent2"/>
                </a:solidFill>
              </a:defRPr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/>
          <p:nvPr/>
        </p:nvSpPr>
        <p:spPr>
          <a:xfrm>
            <a:off x="6732125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7"/>
          <p:cNvSpPr/>
          <p:nvPr/>
        </p:nvSpPr>
        <p:spPr>
          <a:xfrm>
            <a:off x="7951325" y="2571750"/>
            <a:ext cx="1216200" cy="257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/>
          <p:nvPr>
            <p:ph type="title"/>
          </p:nvPr>
        </p:nvSpPr>
        <p:spPr>
          <a:xfrm>
            <a:off x="713225" y="1170000"/>
            <a:ext cx="5533200" cy="28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9" name="Google Shape;3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8"/>
          <p:cNvSpPr/>
          <p:nvPr/>
        </p:nvSpPr>
        <p:spPr>
          <a:xfrm>
            <a:off x="6732125" y="0"/>
            <a:ext cx="1216200" cy="2571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8"/>
          <p:cNvSpPr/>
          <p:nvPr/>
        </p:nvSpPr>
        <p:spPr>
          <a:xfrm>
            <a:off x="7951325" y="2571750"/>
            <a:ext cx="1216200" cy="1345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title"/>
          </p:nvPr>
        </p:nvSpPr>
        <p:spPr>
          <a:xfrm>
            <a:off x="713375" y="2227050"/>
            <a:ext cx="4462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7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713225" y="3045375"/>
            <a:ext cx="4462500" cy="67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9"/>
          <p:cNvSpPr txBox="1"/>
          <p:nvPr>
            <p:ph hasCustomPrompt="1" idx="2" type="title"/>
          </p:nvPr>
        </p:nvSpPr>
        <p:spPr>
          <a:xfrm>
            <a:off x="713300" y="1262325"/>
            <a:ext cx="4462500" cy="11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rt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r>
              <a:t>xx%</a:t>
            </a:r>
          </a:p>
        </p:txBody>
      </p:sp>
      <p:sp>
        <p:nvSpPr>
          <p:cNvPr id="46" name="Google Shape;46;p9"/>
          <p:cNvSpPr/>
          <p:nvPr/>
        </p:nvSpPr>
        <p:spPr>
          <a:xfrm>
            <a:off x="5270400" y="979500"/>
            <a:ext cx="1216200" cy="159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9"/>
          <p:cNvSpPr/>
          <p:nvPr/>
        </p:nvSpPr>
        <p:spPr>
          <a:xfrm>
            <a:off x="6486600" y="2571900"/>
            <a:ext cx="12162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713225" y="544075"/>
            <a:ext cx="4264800" cy="154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1" sz="3800">
                <a:solidFill>
                  <a:schemeClr val="accent1"/>
                </a:solidFill>
                <a:latin typeface="Inter"/>
                <a:ea typeface="Inter"/>
                <a:cs typeface="Inter"/>
                <a:sym typeface="Inter"/>
              </a:defRPr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7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None/>
              <a:defRPr b="1" sz="2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"/>
              <a:buChar char="●"/>
              <a:defRPr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"/>
              <a:buChar char="■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png"/><Relationship Id="rId4" Type="http://schemas.openxmlformats.org/officeDocument/2006/relationships/hyperlink" Target="http://newspod.github.io" TargetMode="External"/><Relationship Id="rId5" Type="http://schemas.openxmlformats.org/officeDocument/2006/relationships/hyperlink" Target="mailto:plaban@salesforce.com" TargetMode="External"/><Relationship Id="rId6" Type="http://schemas.openxmlformats.org/officeDocument/2006/relationships/hyperlink" Target="mailto:plaban@salesforce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ctrTitle"/>
          </p:nvPr>
        </p:nvSpPr>
        <p:spPr>
          <a:xfrm>
            <a:off x="1643858" y="1172225"/>
            <a:ext cx="67707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NewsPod:</a:t>
            </a:r>
            <a:endParaRPr>
              <a:solidFill>
                <a:schemeClr val="accent1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</a:rPr>
              <a:t>Automatic and Interactive</a:t>
            </a:r>
            <a:endParaRPr sz="3000">
              <a:solidFill>
                <a:schemeClr val="accent3"/>
              </a:solidFill>
            </a:endParaRPr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3"/>
                </a:solidFill>
              </a:rPr>
              <a:t>News Podcasts</a:t>
            </a:r>
            <a:endParaRPr sz="3000">
              <a:solidFill>
                <a:schemeClr val="accent3"/>
              </a:solidFill>
            </a:endParaRPr>
          </a:p>
        </p:txBody>
      </p:sp>
      <p:sp>
        <p:nvSpPr>
          <p:cNvPr id="182" name="Google Shape;182;p28"/>
          <p:cNvSpPr txBox="1"/>
          <p:nvPr>
            <p:ph idx="1" type="subTitle"/>
          </p:nvPr>
        </p:nvSpPr>
        <p:spPr>
          <a:xfrm>
            <a:off x="1643850" y="3261775"/>
            <a:ext cx="6770700" cy="121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Philippe Laban &amp; Elicia Ye &amp; Srujay Korlakunta &amp;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John Canny &amp; Marti Hearst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IUI 2022 Recorded Presentation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7"/>
          <p:cNvSpPr txBox="1"/>
          <p:nvPr/>
        </p:nvSpPr>
        <p:spPr>
          <a:xfrm>
            <a:off x="566900" y="1231825"/>
            <a:ext cx="37740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Each story segment is generated in the following format: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Intro &gt; Q&amp;A Session &gt; Quote.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This format adopts the inverted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pyramid writing style.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9" name="Google Shape;249;p37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NewsPod System: Narrative Format</a:t>
            </a:r>
            <a:endParaRPr/>
          </a:p>
        </p:txBody>
      </p:sp>
      <p:pic>
        <p:nvPicPr>
          <p:cNvPr id="250" name="Google Shape;25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984000"/>
            <a:ext cx="3982051" cy="400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400" y="3216625"/>
            <a:ext cx="1992020" cy="169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/>
        </p:nvSpPr>
        <p:spPr>
          <a:xfrm>
            <a:off x="414500" y="1689025"/>
            <a:ext cx="39819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Parts of the segment are assigned to different voices, based on role in the story: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b="1" lang="en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</a:rPr>
              <a:t>Voice 1: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Main Host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b="1" lang="en">
                <a:solidFill>
                  <a:srgbClr val="CC0000"/>
                </a:solidFill>
                <a:latin typeface="Montserrat"/>
                <a:ea typeface="Montserrat"/>
                <a:cs typeface="Montserrat"/>
                <a:sym typeface="Montserrat"/>
              </a:rPr>
              <a:t>Voice 2: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Questioner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-"/>
            </a:pPr>
            <a:r>
              <a:rPr b="1" lang="en">
                <a:solidFill>
                  <a:srgbClr val="6AA84F"/>
                </a:solidFill>
                <a:latin typeface="Montserrat"/>
                <a:ea typeface="Montserrat"/>
                <a:cs typeface="Montserrat"/>
                <a:sym typeface="Montserrat"/>
              </a:rPr>
              <a:t>Voice 3: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Quote Reader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Objective: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make the podcast feel more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conversational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, reduce monotony, and invite the listener to join the conversation.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7" name="Google Shape;257;p38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NewsPod System: Narrative Format</a:t>
            </a:r>
            <a:endParaRPr/>
          </a:p>
        </p:txBody>
      </p:sp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0600" y="984000"/>
            <a:ext cx="3982051" cy="4007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9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NewsPod System: Q&amp;A Session</a:t>
            </a:r>
            <a:endParaRPr/>
          </a:p>
        </p:txBody>
      </p:sp>
      <p:sp>
        <p:nvSpPr>
          <p:cNvPr id="264" name="Google Shape;264;p39"/>
          <p:cNvSpPr txBox="1"/>
          <p:nvPr/>
        </p:nvSpPr>
        <p:spPr>
          <a:xfrm>
            <a:off x="414500" y="1079425"/>
            <a:ext cx="39819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How is the Q&amp;A Session Generated?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For each story, we obtain several relevant public news articles (on average 6 articles).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0"/>
          <p:cNvSpPr txBox="1"/>
          <p:nvPr/>
        </p:nvSpPr>
        <p:spPr>
          <a:xfrm>
            <a:off x="414500" y="1079425"/>
            <a:ext cx="41751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How is the Q&amp;A Session Generated?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For each story, we obtain several relevant public news articles (on average 6 articles).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We organize content into paragraphs, on a story has article around 60 paragraphs.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0" name="Google Shape;270;p40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NewsPod System: Q&amp;A Session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1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NewsPod System: Q&amp;A Session</a:t>
            </a:r>
            <a:endParaRPr/>
          </a:p>
        </p:txBody>
      </p:sp>
      <p:sp>
        <p:nvSpPr>
          <p:cNvPr id="276" name="Google Shape;276;p41"/>
          <p:cNvSpPr txBox="1"/>
          <p:nvPr/>
        </p:nvSpPr>
        <p:spPr>
          <a:xfrm>
            <a:off x="414500" y="1079425"/>
            <a:ext cx="4145700" cy="37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Montserrat"/>
                <a:ea typeface="Montserrat"/>
                <a:cs typeface="Montserrat"/>
                <a:sym typeface="Montserrat"/>
              </a:rPr>
              <a:t>How is the Q&amp;A Session Generated?</a:t>
            </a:r>
            <a:endParaRPr u="sng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For each story, we obtain several relevant public news articles (on average 6 articles).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organize content into paragraphs, on a story has article around 60 paragraphs.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AutoNum type="arabicPeriod"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Use a QGen &amp; QA pipeline to create a sequence of 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(</a:t>
            </a:r>
            <a:r>
              <a:rPr lang="en">
                <a:solidFill>
                  <a:schemeClr val="dk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question, paragraph)</a:t>
            </a: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pairs. – </a:t>
            </a:r>
            <a:r>
              <a:rPr i="1" lang="en" sz="1100">
                <a:latin typeface="Montserrat"/>
                <a:ea typeface="Montserrat"/>
                <a:cs typeface="Montserrat"/>
                <a:sym typeface="Montserrat"/>
              </a:rPr>
              <a:t>More details in </a:t>
            </a:r>
            <a:r>
              <a:rPr i="1" lang="en" sz="1100">
                <a:latin typeface="Montserrat"/>
                <a:ea typeface="Montserrat"/>
                <a:cs typeface="Montserrat"/>
                <a:sym typeface="Montserrat"/>
              </a:rPr>
              <a:t>paper.</a:t>
            </a:r>
            <a:endParaRPr i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Usability Study A, we check whether the format we propose is enjoyed by users.</a:t>
            </a:r>
            <a:endParaRPr i="1" sz="9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7" name="Google Shape;277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2200" y="955875"/>
            <a:ext cx="3091033" cy="388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2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NewsPod System: Interactive</a:t>
            </a:r>
            <a:endParaRPr/>
          </a:p>
        </p:txBody>
      </p:sp>
      <p:sp>
        <p:nvSpPr>
          <p:cNvPr id="283" name="Google Shape;283;p42"/>
          <p:cNvSpPr txBox="1"/>
          <p:nvPr/>
        </p:nvSpPr>
        <p:spPr>
          <a:xfrm>
            <a:off x="412800" y="1533225"/>
            <a:ext cx="3774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42"/>
          <p:cNvSpPr txBox="1"/>
          <p:nvPr/>
        </p:nvSpPr>
        <p:spPr>
          <a:xfrm>
            <a:off x="397725" y="1131850"/>
            <a:ext cx="4341900" cy="39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We allow the user to participate in the podcast conversation by 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asking their own question.</a:t>
            </a:r>
            <a:endParaRPr b="1"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When a user asks a question: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The podcast is paused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A Q&amp;A system attempts to find the answer to the question.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AutoNum type="arabicPeriod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The podcast system answers, and resumes the conversation.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latin typeface="Montserrat"/>
                <a:ea typeface="Montserrat"/>
                <a:cs typeface="Montserrat"/>
                <a:sym typeface="Montserrat"/>
              </a:rPr>
              <a:t>In Usability Study B, we check if and what types of questions users are interested in asking.</a:t>
            </a:r>
            <a:endParaRPr i="1"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85" name="Google Shape;28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8225" y="1030875"/>
            <a:ext cx="3524598" cy="38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3"/>
          <p:cNvSpPr txBox="1"/>
          <p:nvPr>
            <p:ph idx="4294967295" type="title"/>
          </p:nvPr>
        </p:nvSpPr>
        <p:spPr>
          <a:xfrm>
            <a:off x="2221650" y="1484550"/>
            <a:ext cx="4700700" cy="21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1"/>
                </a:solidFill>
              </a:rPr>
              <a:t>NewsPod</a:t>
            </a:r>
            <a:endParaRPr sz="70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dk2"/>
                </a:solidFill>
              </a:rPr>
              <a:t>Demo</a:t>
            </a:r>
            <a:endParaRPr sz="7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4"/>
          <p:cNvSpPr txBox="1"/>
          <p:nvPr>
            <p:ph idx="4294967295" type="title"/>
          </p:nvPr>
        </p:nvSpPr>
        <p:spPr>
          <a:xfrm>
            <a:off x="2221650" y="994950"/>
            <a:ext cx="47007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1"/>
                </a:solidFill>
              </a:rPr>
              <a:t>Usability Study A:</a:t>
            </a:r>
            <a:endParaRPr sz="7000">
              <a:solidFill>
                <a:schemeClr val="accen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3"/>
                </a:solidFill>
              </a:rPr>
              <a:t>Narration</a:t>
            </a:r>
            <a:endParaRPr sz="7000"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5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A: Introduction</a:t>
            </a:r>
            <a:endParaRPr/>
          </a:p>
        </p:txBody>
      </p:sp>
      <p:sp>
        <p:nvSpPr>
          <p:cNvPr id="301" name="Google Shape;301;p45"/>
          <p:cNvSpPr txBox="1"/>
          <p:nvPr/>
        </p:nvSpPr>
        <p:spPr>
          <a:xfrm>
            <a:off x="522800" y="1822900"/>
            <a:ext cx="77739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Recruited 60 participants for 15-minute study. Participants: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Selected 5 stories of 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interest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 (out of a list of 7)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Listened to an 8-minute podcast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i="1" lang="en" sz="2000">
                <a:latin typeface="Montserrat"/>
                <a:ea typeface="Montserrat"/>
                <a:cs typeface="Montserrat"/>
                <a:sym typeface="Montserrat"/>
              </a:rPr>
              <a:t>(Could not ask their own questions)</a:t>
            </a:r>
            <a:endParaRPr i="1" sz="2000">
              <a:latin typeface="Montserrat"/>
              <a:ea typeface="Montserrat"/>
              <a:cs typeface="Montserrat"/>
              <a:sym typeface="Montserrat"/>
            </a:endParaRPr>
          </a:p>
          <a:p>
            <a:pPr indent="-355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000"/>
              <a:buFont typeface="Montserrat"/>
              <a:buAutoNum type="arabicPeriod"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Shared thoughts on the experience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6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A: Introduction</a:t>
            </a:r>
            <a:endParaRPr/>
          </a:p>
        </p:txBody>
      </p:sp>
      <p:sp>
        <p:nvSpPr>
          <p:cNvPr id="307" name="Google Shape;307;p46"/>
          <p:cNvSpPr txBox="1"/>
          <p:nvPr/>
        </p:nvSpPr>
        <p:spPr>
          <a:xfrm>
            <a:off x="256125" y="1137100"/>
            <a:ext cx="70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Participants were randomly assigned to one of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formats: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8" name="Google Shape;30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" y="1791825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2659150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3450275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4281675"/>
            <a:ext cx="417881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p46"/>
          <p:cNvSpPr txBox="1"/>
          <p:nvPr/>
        </p:nvSpPr>
        <p:spPr>
          <a:xfrm>
            <a:off x="384925" y="1703750"/>
            <a:ext cx="7486200" cy="4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Formal News: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The section is the first 5 paragraphs of a news article in the event.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QA Random: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Conversation format (questions &amp; answers), choosing the questions randomly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QA Best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: Conversational format (questions &amp; answers), choosing most informative questions greedily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QA Reference</a:t>
            </a: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Conversational format (questions &amp; answers), hand-written by authors of the paper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9"/>
          <p:cNvSpPr txBox="1"/>
          <p:nvPr>
            <p:ph type="title"/>
          </p:nvPr>
        </p:nvSpPr>
        <p:spPr>
          <a:xfrm>
            <a:off x="1156525" y="1120525"/>
            <a:ext cx="5220900" cy="975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/>
              <a:t>Podcasts on the rise</a:t>
            </a:r>
            <a:endParaRPr sz="3200"/>
          </a:p>
        </p:txBody>
      </p:sp>
      <p:sp>
        <p:nvSpPr>
          <p:cNvPr id="188" name="Google Shape;188;p29"/>
          <p:cNvSpPr txBox="1"/>
          <p:nvPr>
            <p:ph idx="1" type="body"/>
          </p:nvPr>
        </p:nvSpPr>
        <p:spPr>
          <a:xfrm>
            <a:off x="1156525" y="2096100"/>
            <a:ext cx="5137800" cy="201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In 2020, </a:t>
            </a:r>
            <a:r>
              <a:rPr b="1" lang="en" sz="2700"/>
              <a:t>57%</a:t>
            </a:r>
            <a:r>
              <a:rPr lang="en" sz="2700"/>
              <a:t> of US adults obtain some of their news on an audio-only platform</a:t>
            </a:r>
            <a:endParaRPr sz="2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700"/>
              <a:t>(radio &amp; podcasts).</a:t>
            </a:r>
            <a:endParaRPr sz="27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A: Research Questions</a:t>
            </a:r>
            <a:endParaRPr/>
          </a:p>
        </p:txBody>
      </p:sp>
      <p:sp>
        <p:nvSpPr>
          <p:cNvPr id="318" name="Google Shape;318;p47"/>
          <p:cNvSpPr txBox="1"/>
          <p:nvPr/>
        </p:nvSpPr>
        <p:spPr>
          <a:xfrm>
            <a:off x="256125" y="1137100"/>
            <a:ext cx="70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Participants were randomly assigned to one of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formats: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9" name="Google Shape;319;p47"/>
          <p:cNvSpPr txBox="1"/>
          <p:nvPr/>
        </p:nvSpPr>
        <p:spPr>
          <a:xfrm>
            <a:off x="384925" y="1703750"/>
            <a:ext cx="7486200" cy="4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Formal News: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The section is the first 5 paragraphs of a news article in the event.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QA Random: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Conversation format (questions &amp; answers), choosing the questions randomly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QA Best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: Conversational format (questions &amp; answers), choosing most informative questions greedily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QA Reference</a:t>
            </a: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Conversational format (questions &amp; answers), hand-written by authors of the paper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20" name="Google Shape;32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" y="1791825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1" name="Google Shape;321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2659150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3450275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4281675"/>
            <a:ext cx="417881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47"/>
          <p:cNvSpPr/>
          <p:nvPr/>
        </p:nvSpPr>
        <p:spPr>
          <a:xfrm>
            <a:off x="411900" y="2471350"/>
            <a:ext cx="7331700" cy="1551000"/>
          </a:xfrm>
          <a:prstGeom prst="rect">
            <a:avLst/>
          </a:prstGeom>
          <a:solidFill>
            <a:srgbClr val="FFFFFF">
              <a:alpha val="87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25" name="Google Shape;325;p47"/>
          <p:cNvCxnSpPr/>
          <p:nvPr/>
        </p:nvCxnSpPr>
        <p:spPr>
          <a:xfrm flipH="1">
            <a:off x="1730025" y="2453400"/>
            <a:ext cx="11700" cy="17268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26" name="Google Shape;326;p47"/>
          <p:cNvSpPr txBox="1"/>
          <p:nvPr/>
        </p:nvSpPr>
        <p:spPr>
          <a:xfrm>
            <a:off x="2012375" y="2794675"/>
            <a:ext cx="4530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RQ1: 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Is the Q&amp;A format adequate for news podcasting compared to top-down article reading?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8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A: Research Questions</a:t>
            </a:r>
            <a:endParaRPr/>
          </a:p>
        </p:txBody>
      </p:sp>
      <p:sp>
        <p:nvSpPr>
          <p:cNvPr id="332" name="Google Shape;332;p48"/>
          <p:cNvSpPr txBox="1"/>
          <p:nvPr/>
        </p:nvSpPr>
        <p:spPr>
          <a:xfrm>
            <a:off x="256125" y="1137100"/>
            <a:ext cx="70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Participants were randomly assigned to one of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formats: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3" name="Google Shape;333;p48"/>
          <p:cNvSpPr txBox="1"/>
          <p:nvPr/>
        </p:nvSpPr>
        <p:spPr>
          <a:xfrm>
            <a:off x="384925" y="1703750"/>
            <a:ext cx="7486200" cy="4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Formal News: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The section is the first 5 paragraphs of a news article in the event.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QA Random: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Conversation format (questions &amp; answers), choosing the questions randomly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QA Best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: Conversational format (questions &amp; answers), choosing most informative questions greedily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QA Reference</a:t>
            </a: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Conversational format (questions &amp; answers), hand-written by authors of the paper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4" name="Google Shape;334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" y="1791825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2659150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3450275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4281675"/>
            <a:ext cx="417881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48"/>
          <p:cNvSpPr/>
          <p:nvPr/>
        </p:nvSpPr>
        <p:spPr>
          <a:xfrm>
            <a:off x="411900" y="1633150"/>
            <a:ext cx="7331700" cy="1551000"/>
          </a:xfrm>
          <a:prstGeom prst="rect">
            <a:avLst/>
          </a:prstGeom>
          <a:solidFill>
            <a:srgbClr val="FFFFFF">
              <a:alpha val="87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9" name="Google Shape;339;p48"/>
          <p:cNvCxnSpPr/>
          <p:nvPr/>
        </p:nvCxnSpPr>
        <p:spPr>
          <a:xfrm>
            <a:off x="206025" y="3630825"/>
            <a:ext cx="0" cy="1006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40" name="Google Shape;340;p48"/>
          <p:cNvSpPr txBox="1"/>
          <p:nvPr/>
        </p:nvSpPr>
        <p:spPr>
          <a:xfrm>
            <a:off x="1707575" y="2108875"/>
            <a:ext cx="4706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RQ2: 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How do automated Q&amp;A sessions compare to handcrafted Q&amp;A sessions?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A: Research Questions</a:t>
            </a:r>
            <a:endParaRPr/>
          </a:p>
        </p:txBody>
      </p:sp>
      <p:sp>
        <p:nvSpPr>
          <p:cNvPr id="346" name="Google Shape;346;p49"/>
          <p:cNvSpPr txBox="1"/>
          <p:nvPr/>
        </p:nvSpPr>
        <p:spPr>
          <a:xfrm>
            <a:off x="256125" y="1137100"/>
            <a:ext cx="70644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Participants were randomly assigned to one of </a:t>
            </a:r>
            <a:r>
              <a:rPr b="1" lang="en" sz="1600">
                <a:latin typeface="Montserrat"/>
                <a:ea typeface="Montserrat"/>
                <a:cs typeface="Montserrat"/>
                <a:sym typeface="Montserrat"/>
              </a:rPr>
              <a:t>4 </a:t>
            </a:r>
            <a:r>
              <a:rPr lang="en" sz="1600">
                <a:latin typeface="Montserrat"/>
                <a:ea typeface="Montserrat"/>
                <a:cs typeface="Montserrat"/>
                <a:sym typeface="Montserrat"/>
              </a:rPr>
              <a:t>formats:</a:t>
            </a: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47" name="Google Shape;347;p49"/>
          <p:cNvSpPr txBox="1"/>
          <p:nvPr/>
        </p:nvSpPr>
        <p:spPr>
          <a:xfrm>
            <a:off x="384925" y="1703750"/>
            <a:ext cx="7486200" cy="43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Formal News: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 The section is the first 5 paragraphs of a news article in the event.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QA Random: 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Conversation format (questions &amp; answers), choosing the questions randomly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b="1" lang="en" sz="1800">
                <a:latin typeface="Lato"/>
                <a:ea typeface="Lato"/>
                <a:cs typeface="Lato"/>
                <a:sym typeface="Lato"/>
              </a:rPr>
              <a:t>QA Best</a:t>
            </a:r>
            <a:r>
              <a:rPr lang="en" sz="1800">
                <a:latin typeface="Lato"/>
                <a:ea typeface="Lato"/>
                <a:cs typeface="Lato"/>
                <a:sym typeface="Lato"/>
              </a:rPr>
              <a:t>: Conversational format (questions &amp; answers), choosing most informative questions greedily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Lato"/>
              <a:buChar char="●"/>
            </a:pPr>
            <a:r>
              <a:rPr b="1"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QA Reference</a:t>
            </a:r>
            <a:r>
              <a:rPr lang="en" sz="1800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rPr>
              <a:t>: Conversational format (questions &amp; answers), hand-written by authors of the paper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48" name="Google Shape;34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" y="1791825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2659150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3450275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600" y="4281675"/>
            <a:ext cx="417881" cy="4179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49"/>
          <p:cNvSpPr/>
          <p:nvPr/>
        </p:nvSpPr>
        <p:spPr>
          <a:xfrm>
            <a:off x="411900" y="1633150"/>
            <a:ext cx="7331700" cy="755700"/>
          </a:xfrm>
          <a:prstGeom prst="rect">
            <a:avLst/>
          </a:prstGeom>
          <a:solidFill>
            <a:srgbClr val="FFFFFF">
              <a:alpha val="9330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53" name="Google Shape;353;p49"/>
          <p:cNvCxnSpPr/>
          <p:nvPr/>
        </p:nvCxnSpPr>
        <p:spPr>
          <a:xfrm>
            <a:off x="206025" y="2792625"/>
            <a:ext cx="0" cy="100650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354" name="Google Shape;354;p49"/>
          <p:cNvSpPr txBox="1"/>
          <p:nvPr/>
        </p:nvSpPr>
        <p:spPr>
          <a:xfrm>
            <a:off x="1478975" y="1727875"/>
            <a:ext cx="56526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RQ3: 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How effective is the algorithm we use to select the most relevant questions &amp; answers.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55" name="Google Shape;355;p49"/>
          <p:cNvSpPr/>
          <p:nvPr/>
        </p:nvSpPr>
        <p:spPr>
          <a:xfrm>
            <a:off x="411900" y="4147750"/>
            <a:ext cx="7331700" cy="755700"/>
          </a:xfrm>
          <a:prstGeom prst="rect">
            <a:avLst/>
          </a:prstGeom>
          <a:solidFill>
            <a:srgbClr val="FFFFFF">
              <a:alpha val="8771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A: Results</a:t>
            </a:r>
            <a:endParaRPr/>
          </a:p>
        </p:txBody>
      </p:sp>
      <p:graphicFrame>
        <p:nvGraphicFramePr>
          <p:cNvPr id="361" name="Google Shape;361;p50"/>
          <p:cNvGraphicFramePr/>
          <p:nvPr/>
        </p:nvGraphicFramePr>
        <p:xfrm>
          <a:off x="235250" y="1292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{CBF2EF9E-6921-4E82-8C96-1AFD33BFDB56}</a:tableStyleId>
              </a:tblPr>
              <a:tblGrid>
                <a:gridCol w="1967550"/>
                <a:gridCol w="988800"/>
                <a:gridCol w="826350"/>
                <a:gridCol w="1546600"/>
                <a:gridCol w="1354375"/>
                <a:gridCol w="1707725"/>
              </a:tblGrid>
              <a:tr h="45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Podcast Format</a:t>
                      </a:r>
                      <a:endParaRPr b="1" sz="1800">
                        <a:solidFill>
                          <a:schemeClr val="accen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#Voice</a:t>
                      </a:r>
                      <a:endParaRPr b="1" sz="1800">
                        <a:solidFill>
                          <a:schemeClr val="accen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#Part</a:t>
                      </a:r>
                      <a:endParaRPr b="1" sz="1800">
                        <a:solidFill>
                          <a:schemeClr val="accen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⋆Interesting</a:t>
                      </a:r>
                      <a:endParaRPr b="1" sz="1800">
                        <a:solidFill>
                          <a:schemeClr val="accen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⋆Coherent</a:t>
                      </a:r>
                      <a:endParaRPr b="1" sz="1800">
                        <a:solidFill>
                          <a:schemeClr val="accen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1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% Would use?</a:t>
                      </a:r>
                      <a:endParaRPr b="1" sz="1800">
                        <a:solidFill>
                          <a:schemeClr val="accent1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7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Formal News</a:t>
                      </a:r>
                      <a:endParaRPr sz="1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16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3.55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4.10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63%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26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QA Random</a:t>
                      </a:r>
                      <a:endParaRPr sz="1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3.19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3.32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47%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QA Best</a:t>
                      </a:r>
                      <a:endParaRPr sz="1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3.60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4.15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80%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QA Reference</a:t>
                      </a:r>
                      <a:endParaRPr b="1" sz="1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15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4.03 *</a:t>
                      </a:r>
                      <a:endParaRPr sz="1600">
                        <a:solidFill>
                          <a:schemeClr val="dk2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4.48 *</a:t>
                      </a:r>
                      <a:endParaRPr sz="1600">
                        <a:solidFill>
                          <a:schemeClr val="dk2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87%</a:t>
                      </a:r>
                      <a:endParaRPr sz="1600">
                        <a:solidFill>
                          <a:schemeClr val="dk2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362" name="Google Shape;362;p50"/>
          <p:cNvSpPr txBox="1"/>
          <p:nvPr/>
        </p:nvSpPr>
        <p:spPr>
          <a:xfrm>
            <a:off x="445150" y="4321700"/>
            <a:ext cx="8210100" cy="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Participants prefer conversational over formal format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Lato"/>
              <a:buChar char="●"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But automated Q&amp;A (QA Best) loses in quality compared to reference</a:t>
            </a:r>
            <a:endParaRPr sz="18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3" name="Google Shape;363;p50"/>
          <p:cNvSpPr txBox="1"/>
          <p:nvPr/>
        </p:nvSpPr>
        <p:spPr>
          <a:xfrm>
            <a:off x="375650" y="3523150"/>
            <a:ext cx="82797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Lato"/>
                <a:ea typeface="Lato"/>
                <a:cs typeface="Lato"/>
                <a:sym typeface="Lato"/>
              </a:rPr>
              <a:t>Participants rated podcast sections on interestingness (1-5) and coherence (1-5). As well as whether they would use the podcast again (yes/no).</a:t>
            </a:r>
            <a:endParaRPr i="1" sz="18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1"/>
          <p:cNvSpPr txBox="1"/>
          <p:nvPr>
            <p:ph idx="4294967295" type="title"/>
          </p:nvPr>
        </p:nvSpPr>
        <p:spPr>
          <a:xfrm>
            <a:off x="1843800" y="994950"/>
            <a:ext cx="5456400" cy="31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3"/>
                </a:solidFill>
              </a:rPr>
              <a:t>Usability Study B:</a:t>
            </a:r>
            <a:endParaRPr sz="7000">
              <a:solidFill>
                <a:schemeClr val="accent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0">
                <a:solidFill>
                  <a:schemeClr val="accent1"/>
                </a:solidFill>
              </a:rPr>
              <a:t>Interaction</a:t>
            </a:r>
            <a:endParaRPr sz="7000">
              <a:solidFill>
                <a:schemeClr val="accent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52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B: Research Questions</a:t>
            </a:r>
            <a:endParaRPr/>
          </a:p>
        </p:txBody>
      </p:sp>
      <p:sp>
        <p:nvSpPr>
          <p:cNvPr id="374" name="Google Shape;374;p52"/>
          <p:cNvSpPr txBox="1"/>
          <p:nvPr/>
        </p:nvSpPr>
        <p:spPr>
          <a:xfrm>
            <a:off x="533400" y="1828800"/>
            <a:ext cx="7649400" cy="24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RQ4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 Are news podcast listeners interested in interacting with the podcast by asking questions?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RQ5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 Does including breaks specifically designed for listeners to ask questions help increase user interaction?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RQ6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 Are current automated question-answering models equipped to answer news listeners’ questions?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B: Setup</a:t>
            </a:r>
            <a:endParaRPr/>
          </a:p>
        </p:txBody>
      </p:sp>
      <p:sp>
        <p:nvSpPr>
          <p:cNvPr id="380" name="Google Shape;380;p53"/>
          <p:cNvSpPr txBox="1"/>
          <p:nvPr/>
        </p:nvSpPr>
        <p:spPr>
          <a:xfrm>
            <a:off x="533400" y="1219200"/>
            <a:ext cx="76494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Similar to </a:t>
            </a: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Study A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, the study ran in 15 minutes. We adapt the interface to lower the barrier to ask questions: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1" name="Google Shape;38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81400" y="2339100"/>
            <a:ext cx="4668638" cy="2575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2" name="Google Shape;382;p53"/>
          <p:cNvCxnSpPr/>
          <p:nvPr/>
        </p:nvCxnSpPr>
        <p:spPr>
          <a:xfrm>
            <a:off x="2376625" y="2753800"/>
            <a:ext cx="1365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3" name="Google Shape;383;p53"/>
          <p:cNvSpPr txBox="1"/>
          <p:nvPr/>
        </p:nvSpPr>
        <p:spPr>
          <a:xfrm>
            <a:off x="434850" y="2472525"/>
            <a:ext cx="1974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Two recommended clickable questions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384" name="Google Shape;384;p53"/>
          <p:cNvCxnSpPr/>
          <p:nvPr/>
        </p:nvCxnSpPr>
        <p:spPr>
          <a:xfrm>
            <a:off x="3012100" y="3515800"/>
            <a:ext cx="805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385" name="Google Shape;385;p53"/>
          <p:cNvSpPr txBox="1"/>
          <p:nvPr/>
        </p:nvSpPr>
        <p:spPr>
          <a:xfrm>
            <a:off x="724050" y="3234525"/>
            <a:ext cx="2294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 textbox instead of speech input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54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B: Setup</a:t>
            </a:r>
            <a:endParaRPr/>
          </a:p>
        </p:txBody>
      </p:sp>
      <p:sp>
        <p:nvSpPr>
          <p:cNvPr id="391" name="Google Shape;391;p54"/>
          <p:cNvSpPr txBox="1"/>
          <p:nvPr/>
        </p:nvSpPr>
        <p:spPr>
          <a:xfrm>
            <a:off x="368950" y="2111900"/>
            <a:ext cx="8178600" cy="192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With Break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 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Additional 12 seconds / segment encouraging user to ask questions: </a:t>
            </a:r>
            <a:r>
              <a:rPr lang="en" sz="1800">
                <a:latin typeface="Montserrat Light"/>
                <a:ea typeface="Montserrat Light"/>
                <a:cs typeface="Montserrat Light"/>
                <a:sym typeface="Montserrat Light"/>
              </a:rPr>
              <a:t>“</a:t>
            </a:r>
            <a:r>
              <a:rPr i="1" lang="en" sz="1800">
                <a:latin typeface="Montserrat Light"/>
                <a:ea typeface="Montserrat Light"/>
                <a:cs typeface="Montserrat Light"/>
                <a:sym typeface="Montserrat Light"/>
              </a:rPr>
              <a:t>We’re at the end of this segment, if you have any questions now is a good time...</a:t>
            </a:r>
            <a:r>
              <a:rPr lang="en" sz="1800">
                <a:latin typeface="Montserrat Light"/>
                <a:ea typeface="Montserrat Light"/>
                <a:cs typeface="Montserrat Light"/>
                <a:sym typeface="Montserrat Light"/>
              </a:rPr>
              <a:t>”</a:t>
            </a:r>
            <a:endParaRPr sz="180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Without Break: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 No break when transitioning from one segment to the next.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2" name="Google Shape;392;p54"/>
          <p:cNvSpPr txBox="1"/>
          <p:nvPr/>
        </p:nvSpPr>
        <p:spPr>
          <a:xfrm>
            <a:off x="533400" y="1219200"/>
            <a:ext cx="7649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40 participants were randomly assigned to one of two settings: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93" name="Google Shape;39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" y="2278150"/>
            <a:ext cx="417881" cy="41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7600" y="3374075"/>
            <a:ext cx="417881" cy="41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5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B: Results</a:t>
            </a:r>
            <a:endParaRPr/>
          </a:p>
        </p:txBody>
      </p:sp>
      <p:graphicFrame>
        <p:nvGraphicFramePr>
          <p:cNvPr id="400" name="Google Shape;400;p55"/>
          <p:cNvGraphicFramePr/>
          <p:nvPr/>
        </p:nvGraphicFramePr>
        <p:xfrm>
          <a:off x="1412950" y="152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{CBF2EF9E-6921-4E82-8C96-1AFD33BFDB56}</a:tableStyleId>
              </a:tblPr>
              <a:tblGrid>
                <a:gridCol w="2085250"/>
                <a:gridCol w="988800"/>
                <a:gridCol w="1351900"/>
                <a:gridCol w="1245350"/>
              </a:tblGrid>
              <a:tr h="45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Setting</a:t>
                      </a:r>
                      <a:endParaRPr b="1" sz="1800">
                        <a:solidFill>
                          <a:schemeClr val="accent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#Part</a:t>
                      </a:r>
                      <a:endParaRPr b="1" sz="1800">
                        <a:solidFill>
                          <a:schemeClr val="accent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# Q. Asked</a:t>
                      </a:r>
                      <a:endParaRPr b="1" sz="1800">
                        <a:solidFill>
                          <a:schemeClr val="accent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accent5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% Any Q.?</a:t>
                      </a:r>
                      <a:endParaRPr b="1" sz="1800">
                        <a:solidFill>
                          <a:schemeClr val="accent5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38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Without Breaks</a:t>
                      </a:r>
                      <a:endParaRPr sz="1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2.4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55%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79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Raleway"/>
                          <a:ea typeface="Raleway"/>
                          <a:cs typeface="Raleway"/>
                          <a:sym typeface="Raleway"/>
                        </a:rPr>
                        <a:t>With Breaks</a:t>
                      </a:r>
                      <a:endParaRPr b="1" sz="1600">
                        <a:solidFill>
                          <a:schemeClr val="dk2"/>
                        </a:solidFill>
                        <a:latin typeface="Raleway"/>
                        <a:ea typeface="Raleway"/>
                        <a:cs typeface="Raleway"/>
                        <a:sym typeface="Raleway"/>
                      </a:endParaRPr>
                    </a:p>
                  </a:txBody>
                  <a:tcPr marT="91425" marB="91425" marR="91425" marL="91425" anchor="ctr">
                    <a:lnL cap="flat" cmpd="sng" w="76200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20</a:t>
                      </a:r>
                      <a:endParaRPr sz="1600">
                        <a:solidFill>
                          <a:schemeClr val="dk2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4.3 *</a:t>
                      </a:r>
                      <a:endParaRPr sz="1600">
                        <a:solidFill>
                          <a:schemeClr val="dk2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>
                          <a:solidFill>
                            <a:schemeClr val="dk2"/>
                          </a:solidFill>
                          <a:latin typeface="Lato Black"/>
                          <a:ea typeface="Lato Black"/>
                          <a:cs typeface="Lato Black"/>
                          <a:sym typeface="Lato Black"/>
                        </a:rPr>
                        <a:t>85% *</a:t>
                      </a:r>
                      <a:endParaRPr sz="1600">
                        <a:solidFill>
                          <a:schemeClr val="dk2"/>
                        </a:solidFill>
                        <a:latin typeface="Lato Black"/>
                        <a:ea typeface="Lato Black"/>
                        <a:cs typeface="Lato Black"/>
                        <a:sym typeface="Lato Black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2185C5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7ECEF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01" name="Google Shape;401;p55"/>
          <p:cNvSpPr txBox="1"/>
          <p:nvPr/>
        </p:nvSpPr>
        <p:spPr>
          <a:xfrm>
            <a:off x="533400" y="3352800"/>
            <a:ext cx="76494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RQ4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 Yes! A majority of participants are interested in asking questions.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</a:pPr>
            <a:r>
              <a:rPr b="1" lang="en" sz="1800">
                <a:latin typeface="Montserrat"/>
                <a:ea typeface="Montserrat"/>
                <a:cs typeface="Montserrat"/>
                <a:sym typeface="Montserrat"/>
              </a:rPr>
              <a:t>RQ5</a:t>
            </a: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: Including breaks encourages participants to ask questions.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56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B: Question Typology</a:t>
            </a:r>
            <a:endParaRPr/>
          </a:p>
        </p:txBody>
      </p:sp>
      <p:sp>
        <p:nvSpPr>
          <p:cNvPr id="407" name="Google Shape;407;p56"/>
          <p:cNvSpPr txBox="1"/>
          <p:nvPr/>
        </p:nvSpPr>
        <p:spPr>
          <a:xfrm>
            <a:off x="609600" y="1447800"/>
            <a:ext cx="69393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RQ6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Are current automated question-answering models equipped to answer news listeners’ questions?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79%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participants were satisfied with answers to 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recommended questions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vs.</a:t>
            </a:r>
            <a:endParaRPr b="1" sz="20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26%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of participants were satisfied with answers to their </a:t>
            </a:r>
            <a:r>
              <a:rPr b="1"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own questions</a:t>
            </a: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0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Hand-crafting Podcasts is Expensive</a:t>
            </a:r>
            <a:endParaRPr/>
          </a:p>
        </p:txBody>
      </p:sp>
      <p:pic>
        <p:nvPicPr>
          <p:cNvPr id="194" name="Google Shape;194;p30"/>
          <p:cNvPicPr preferRelativeResize="0"/>
          <p:nvPr/>
        </p:nvPicPr>
        <p:blipFill rotWithShape="1">
          <a:blip r:embed="rId3">
            <a:alphaModFix/>
          </a:blip>
          <a:srcRect b="92082" l="0" r="0" t="0"/>
          <a:stretch/>
        </p:blipFill>
        <p:spPr>
          <a:xfrm>
            <a:off x="953550" y="3169175"/>
            <a:ext cx="7236901" cy="647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0"/>
          <p:cNvPicPr preferRelativeResize="0"/>
          <p:nvPr/>
        </p:nvPicPr>
        <p:blipFill rotWithShape="1">
          <a:blip r:embed="rId4">
            <a:alphaModFix/>
          </a:blip>
          <a:srcRect b="-1" l="0" r="0" t="87922"/>
          <a:stretch/>
        </p:blipFill>
        <p:spPr>
          <a:xfrm>
            <a:off x="953550" y="3844570"/>
            <a:ext cx="7236901" cy="988051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30"/>
          <p:cNvSpPr txBox="1"/>
          <p:nvPr/>
        </p:nvSpPr>
        <p:spPr>
          <a:xfrm>
            <a:off x="954275" y="1390400"/>
            <a:ext cx="73374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Hand-crafted podcasts require teams of professionals.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Montserrat"/>
                <a:ea typeface="Montserrat"/>
                <a:cs typeface="Montserrat"/>
                <a:sym typeface="Montserrat"/>
              </a:rPr>
              <a:t>An episode of the NY Times’ daily usually involves hosts, producers, editors and engineers.</a:t>
            </a:r>
            <a:endParaRPr sz="19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Study B: Question Typology</a:t>
            </a:r>
            <a:endParaRPr/>
          </a:p>
        </p:txBody>
      </p:sp>
      <p:sp>
        <p:nvSpPr>
          <p:cNvPr id="413" name="Google Shape;413;p57"/>
          <p:cNvSpPr txBox="1"/>
          <p:nvPr/>
        </p:nvSpPr>
        <p:spPr>
          <a:xfrm>
            <a:off x="381000" y="990600"/>
            <a:ext cx="6939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analysis of the users’ questions reveals why:</a:t>
            </a:r>
            <a:endParaRPr sz="18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aphicFrame>
        <p:nvGraphicFramePr>
          <p:cNvPr id="414" name="Google Shape;414;p57"/>
          <p:cNvGraphicFramePr/>
          <p:nvPr/>
        </p:nvGraphicFramePr>
        <p:xfrm>
          <a:off x="10287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{4605FBDE-8D8F-42C8-B73C-CCBDD5A91BB6}</a:tableStyleId>
              </a:tblPr>
              <a:tblGrid>
                <a:gridCol w="1373675"/>
                <a:gridCol w="781950"/>
                <a:gridCol w="4051625"/>
              </a:tblGrid>
              <a:tr h="3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accent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Question Type</a:t>
                      </a:r>
                      <a:endParaRPr b="1" sz="1300">
                        <a:solidFill>
                          <a:schemeClr val="accent5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accent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Percent</a:t>
                      </a:r>
                      <a:endParaRPr b="1" sz="1300">
                        <a:solidFill>
                          <a:schemeClr val="accent5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accent5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Example</a:t>
                      </a:r>
                      <a:endParaRPr b="1" sz="1300">
                        <a:solidFill>
                          <a:schemeClr val="accent5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03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* </a:t>
                      </a: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Factoid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36%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percent of Amazon workers are in a union?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2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Synthesis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18%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many people reacted to the ban?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* </a:t>
                      </a: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Encyclopedic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14%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type of </a:t>
                      </a: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government</a:t>
                      </a: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 does Senegal have?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* </a:t>
                      </a: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Clarification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13%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Who is Bethesda, again?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Prediction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9%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When will Tesla release a new edition?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Rhetorical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5%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What about driving </a:t>
                      </a: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safety?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Self-Relevance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5%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300">
                          <a:solidFill>
                            <a:schemeClr val="accent3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How can I join in this union?</a:t>
                      </a:r>
                      <a:endParaRPr sz="1300">
                        <a:solidFill>
                          <a:schemeClr val="accent3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accent5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15" name="Google Shape;415;p57"/>
          <p:cNvSpPr txBox="1"/>
          <p:nvPr/>
        </p:nvSpPr>
        <p:spPr>
          <a:xfrm>
            <a:off x="533400" y="4724400"/>
            <a:ext cx="6939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Current Q&amp;A model are only good at answering the * categories.</a:t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8"/>
          <p:cNvSpPr txBox="1"/>
          <p:nvPr>
            <p:ph type="title"/>
          </p:nvPr>
        </p:nvSpPr>
        <p:spPr>
          <a:xfrm>
            <a:off x="713225" y="216425"/>
            <a:ext cx="5530800" cy="13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</p:txBody>
      </p:sp>
      <p:pic>
        <p:nvPicPr>
          <p:cNvPr id="421" name="Google Shape;421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36900"/>
            <a:ext cx="3643326" cy="8066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58"/>
          <p:cNvSpPr/>
          <p:nvPr/>
        </p:nvSpPr>
        <p:spPr>
          <a:xfrm>
            <a:off x="638150" y="3562650"/>
            <a:ext cx="4212600" cy="752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58"/>
          <p:cNvSpPr txBox="1"/>
          <p:nvPr/>
        </p:nvSpPr>
        <p:spPr>
          <a:xfrm>
            <a:off x="638150" y="1478550"/>
            <a:ext cx="5862600" cy="26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TL;DR: </a:t>
            </a:r>
            <a:r>
              <a:rPr lang="en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With NewsPod, we create conversational news podcasts that allow the listener to interact by asking questions.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Try out the demo: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http://newspod.github.io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Questions? </a:t>
            </a:r>
            <a:r>
              <a:rPr lang="en" sz="20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Get in touch: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5"/>
              </a:rPr>
              <a:t>p</a:t>
            </a:r>
            <a:r>
              <a:rPr lang="en" sz="20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laban@salesforce.com</a:t>
            </a:r>
            <a:endParaRPr sz="20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1"/>
          <p:cNvSpPr txBox="1"/>
          <p:nvPr>
            <p:ph type="title"/>
          </p:nvPr>
        </p:nvSpPr>
        <p:spPr>
          <a:xfrm>
            <a:off x="717800" y="383175"/>
            <a:ext cx="770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Automation exists, but is limited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202" name="Google Shape;202;p31"/>
          <p:cNvSpPr txBox="1"/>
          <p:nvPr/>
        </p:nvSpPr>
        <p:spPr>
          <a:xfrm>
            <a:off x="473000" y="1237750"/>
            <a:ext cx="7708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Automatic news audio is often limited to </a:t>
            </a:r>
            <a:r>
              <a:rPr i="1" lang="en" sz="2000">
                <a:latin typeface="Montserrat"/>
                <a:ea typeface="Montserrat"/>
                <a:cs typeface="Montserrat"/>
                <a:sym typeface="Montserrat"/>
              </a:rPr>
              <a:t>playback options</a:t>
            </a: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3" name="Google Shape;20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1950" y="3176525"/>
            <a:ext cx="4572926" cy="100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1950" y="2011801"/>
            <a:ext cx="4572926" cy="110008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1"/>
          <p:cNvSpPr txBox="1"/>
          <p:nvPr/>
        </p:nvSpPr>
        <p:spPr>
          <a:xfrm>
            <a:off x="1577300" y="4466025"/>
            <a:ext cx="59892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Montserrat"/>
                <a:ea typeface="Montserrat"/>
                <a:cs typeface="Montserrat"/>
                <a:sym typeface="Montserrat"/>
              </a:rPr>
              <a:t>Example playback option on Bloomberg.com</a:t>
            </a:r>
            <a:endParaRPr sz="20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2"/>
          <p:cNvSpPr txBox="1"/>
          <p:nvPr>
            <p:ph idx="4294967295" type="body"/>
          </p:nvPr>
        </p:nvSpPr>
        <p:spPr>
          <a:xfrm>
            <a:off x="-20275" y="4049800"/>
            <a:ext cx="45822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>
                <a:solidFill>
                  <a:schemeClr val="accent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Handcrafted Podcast</a:t>
            </a:r>
            <a:endParaRPr sz="2800">
              <a:solidFill>
                <a:schemeClr val="accent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1" name="Google Shape;211;p32"/>
          <p:cNvSpPr txBox="1"/>
          <p:nvPr>
            <p:ph idx="4294967295" type="body"/>
          </p:nvPr>
        </p:nvSpPr>
        <p:spPr>
          <a:xfrm>
            <a:off x="4561925" y="4049800"/>
            <a:ext cx="4582200" cy="59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latin typeface="Montserrat SemiBold"/>
                <a:ea typeface="Montserrat SemiBold"/>
                <a:cs typeface="Montserrat SemiBold"/>
                <a:sym typeface="Montserrat SemiBold"/>
              </a:rPr>
              <a:t>Automatic Podcast</a:t>
            </a:r>
            <a:endParaRPr sz="2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ctr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800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212" name="Google Shape;212;p32"/>
          <p:cNvSpPr txBox="1"/>
          <p:nvPr/>
        </p:nvSpPr>
        <p:spPr>
          <a:xfrm>
            <a:off x="292725" y="3526575"/>
            <a:ext cx="40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Narration adapted to audio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32"/>
          <p:cNvSpPr txBox="1"/>
          <p:nvPr/>
        </p:nvSpPr>
        <p:spPr>
          <a:xfrm>
            <a:off x="4788525" y="3526575"/>
            <a:ext cx="40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Content not adapted to audio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4" name="Google Shape;214;p32"/>
          <p:cNvSpPr txBox="1"/>
          <p:nvPr/>
        </p:nvSpPr>
        <p:spPr>
          <a:xfrm>
            <a:off x="292725" y="2383575"/>
            <a:ext cx="408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Multiple voices (Guest speakers, multiple hosts, weather person…)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5" name="Google Shape;215;p32"/>
          <p:cNvSpPr txBox="1"/>
          <p:nvPr/>
        </p:nvSpPr>
        <p:spPr>
          <a:xfrm>
            <a:off x="4788525" y="2535975"/>
            <a:ext cx="40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Single synthetic voice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6" name="Google Shape;216;p32"/>
          <p:cNvSpPr txBox="1"/>
          <p:nvPr/>
        </p:nvSpPr>
        <p:spPr>
          <a:xfrm>
            <a:off x="292725" y="1392975"/>
            <a:ext cx="40842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Use of music, sounds to enrich experience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7" name="Google Shape;217;p32"/>
          <p:cNvSpPr txBox="1"/>
          <p:nvPr/>
        </p:nvSpPr>
        <p:spPr>
          <a:xfrm>
            <a:off x="4788525" y="1461725"/>
            <a:ext cx="4084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Can be monotonous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3"/>
          <p:cNvSpPr txBox="1"/>
          <p:nvPr>
            <p:ph type="title"/>
          </p:nvPr>
        </p:nvSpPr>
        <p:spPr>
          <a:xfrm>
            <a:off x="508275" y="1017600"/>
            <a:ext cx="6865500" cy="280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Can we </a:t>
            </a:r>
            <a:endParaRPr sz="4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/>
              <a:t>go further with</a:t>
            </a:r>
            <a:endParaRPr sz="4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dk2"/>
                </a:solidFill>
              </a:rPr>
              <a:t>automatic </a:t>
            </a:r>
            <a:r>
              <a:rPr lang="en" sz="4700">
                <a:solidFill>
                  <a:schemeClr val="dk2"/>
                </a:solidFill>
              </a:rPr>
              <a:t>podcasts?</a:t>
            </a:r>
            <a:endParaRPr sz="4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4"/>
          <p:cNvSpPr txBox="1"/>
          <p:nvPr>
            <p:ph type="title"/>
          </p:nvPr>
        </p:nvSpPr>
        <p:spPr>
          <a:xfrm>
            <a:off x="713225" y="1412150"/>
            <a:ext cx="7717500" cy="165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700">
                <a:solidFill>
                  <a:schemeClr val="accent5"/>
                </a:solidFill>
              </a:rPr>
              <a:t>NewsPod</a:t>
            </a:r>
            <a:r>
              <a:rPr lang="en" sz="4700"/>
              <a:t> Design</a:t>
            </a:r>
            <a:endParaRPr sz="47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NewsPod System: Overall Organization</a:t>
            </a:r>
            <a:endParaRPr/>
          </a:p>
        </p:txBody>
      </p:sp>
      <p:pic>
        <p:nvPicPr>
          <p:cNvPr id="233" name="Google Shape;23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88075"/>
            <a:ext cx="4441899" cy="29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35"/>
          <p:cNvSpPr txBox="1"/>
          <p:nvPr/>
        </p:nvSpPr>
        <p:spPr>
          <a:xfrm>
            <a:off x="4893525" y="1589050"/>
            <a:ext cx="3742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user selects stories to include in the podcast.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Optionally, the user can select a desired podcast duration.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/>
          <p:nvPr>
            <p:ph type="title"/>
          </p:nvPr>
        </p:nvSpPr>
        <p:spPr>
          <a:xfrm>
            <a:off x="717800" y="383175"/>
            <a:ext cx="77082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NewsPod System: Overall Organization</a:t>
            </a:r>
            <a:endParaRPr/>
          </a:p>
        </p:txBody>
      </p:sp>
      <p:pic>
        <p:nvPicPr>
          <p:cNvPr id="240" name="Google Shape;2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800" y="1488075"/>
            <a:ext cx="4441899" cy="295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36"/>
          <p:cNvSpPr txBox="1"/>
          <p:nvPr/>
        </p:nvSpPr>
        <p:spPr>
          <a:xfrm>
            <a:off x="4893525" y="1589050"/>
            <a:ext cx="37422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The user selects stories to include in the podcast.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Montserrat"/>
                <a:ea typeface="Montserrat"/>
                <a:cs typeface="Montserrat"/>
                <a:sym typeface="Montserrat"/>
              </a:rPr>
              <a:t>Optionally, the user can select a desired podcast duration.</a:t>
            </a:r>
            <a:endParaRPr i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42" name="Google Shape;24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4561025"/>
            <a:ext cx="8514727" cy="4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6"/>
          <p:cNvSpPr txBox="1"/>
          <p:nvPr/>
        </p:nvSpPr>
        <p:spPr>
          <a:xfrm>
            <a:off x="5048475" y="3062925"/>
            <a:ext cx="33858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A podcast is generated on demand: a sequence of segments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(a) an introduction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(b) one segment per story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 (c) a closing sentence.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nagement Consulting Toolkit by Slidesgo">
  <a:themeElements>
    <a:clrScheme name="Simple Light">
      <a:dk1>
        <a:srgbClr val="000000"/>
      </a:dk1>
      <a:lt1>
        <a:srgbClr val="FFFFFF"/>
      </a:lt1>
      <a:dk2>
        <a:srgbClr val="4A8CFF"/>
      </a:dk2>
      <a:lt2>
        <a:srgbClr val="EFEFEF"/>
      </a:lt2>
      <a:accent1>
        <a:srgbClr val="003BA3"/>
      </a:accent1>
      <a:accent2>
        <a:srgbClr val="000000"/>
      </a:accent2>
      <a:accent3>
        <a:srgbClr val="4A8CFF"/>
      </a:accent3>
      <a:accent4>
        <a:srgbClr val="EFEFEF"/>
      </a:accent4>
      <a:accent5>
        <a:srgbClr val="003BA3"/>
      </a:accent5>
      <a:accent6>
        <a:srgbClr val="000000"/>
      </a:accent6>
      <a:hlink>
        <a:srgbClr val="003BA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