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6" r:id="rId11"/>
    <p:sldId id="268" r:id="rId12"/>
    <p:sldId id="267" r:id="rId13"/>
    <p:sldId id="270" r:id="rId14"/>
    <p:sldId id="271" r:id="rId15"/>
    <p:sldId id="272" r:id="rId16"/>
    <p:sldId id="273" r:id="rId17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5" autoAdjust="0"/>
    <p:restoredTop sz="94660"/>
  </p:normalViewPr>
  <p:slideViewPr>
    <p:cSldViewPr>
      <p:cViewPr varScale="1">
        <p:scale>
          <a:sx n="57" d="100"/>
          <a:sy n="57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CF17362-E38C-499E-8CAC-009DA6D0F6F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EE95E37-7CC0-4B96-8906-69956D280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4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A09D39E-D9EF-44B8-979B-0F421D28647E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30D5AE37-94E7-4F1B-9C35-EA891A6E3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81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5AE37-94E7-4F1B-9C35-EA891A6E35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8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6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2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6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10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2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7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1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5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4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7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6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5866B-B3BF-429F-B3F0-023650B74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5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8071" y="609600"/>
            <a:ext cx="71029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Colloque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international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d’ISKO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-France</a:t>
            </a: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Epistemological and theoretical foundations of Information – Documentation science: a tribute to francophone pioneers</a:t>
            </a:r>
          </a:p>
          <a:p>
            <a:pPr algn="ctr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Reflections on Suzanne Briet</a:t>
            </a:r>
          </a:p>
          <a:p>
            <a:pPr algn="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Michael Buckland</a:t>
            </a: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School of Information</a:t>
            </a: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of California,</a:t>
            </a:r>
          </a:p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Berkeley</a:t>
            </a:r>
          </a:p>
          <a:p>
            <a:pPr algn="r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aris,  July 11-12, 2017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July 11,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ISKO France - Briet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87829"/>
            <a:ext cx="7391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Comment on Bibliography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simple progress from Gesner’s </a:t>
            </a:r>
            <a:r>
              <a:rPr lang="en-US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Bibliotheca </a:t>
            </a:r>
            <a:r>
              <a:rPr lang="en-US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universalis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(1545) onwards.</a:t>
            </a:r>
          </a:p>
          <a:p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1892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Founding of the Bibliographical Society, London, for both Intellectual Bibliography and Material Bibliography.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Otlet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“Un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peu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bibliographie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”: UDC, RBU, etc.</a:t>
            </a:r>
          </a:p>
          <a:p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1907 Victor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Chapot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“La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bibliographie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science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assez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récente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Briet inherited this renaissance.</a:t>
            </a:r>
          </a:p>
        </p:txBody>
      </p:sp>
    </p:spTree>
    <p:extLst>
      <p:ext uri="{BB962C8B-B14F-4D97-AF65-F5344CB8AC3E}">
        <p14:creationId xmlns:p14="http://schemas.microsoft.com/office/powerpoint/2010/main" val="292001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July 11,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ISKO France - Briet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87829"/>
            <a:ext cx="73914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Briet on documents 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“</a:t>
            </a:r>
            <a:r>
              <a:rPr lang="en-US" sz="2000" i="1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Une</a:t>
            </a:r>
            <a:r>
              <a:rPr lang="en-US" sz="20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étoile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est-elle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un document? Un </a:t>
            </a:r>
            <a:r>
              <a:rPr lang="en-US" sz="2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galet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roulé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par un torrent </a:t>
            </a:r>
            <a:r>
              <a:rPr lang="en-US" sz="2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est-il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un document? Un animal vivant </a:t>
            </a:r>
            <a:r>
              <a:rPr lang="en-US" sz="2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est-il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un document? Non. </a:t>
            </a:r>
            <a:r>
              <a:rPr lang="en-US" sz="2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Mais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sont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des 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documents les </a:t>
            </a:r>
            <a:r>
              <a:rPr lang="en-US" sz="2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photographies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et les </a:t>
            </a:r>
            <a:r>
              <a:rPr lang="en-US" sz="20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catalogues </a:t>
            </a:r>
            <a:r>
              <a:rPr lang="en-US" sz="2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d’étoiles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les </a:t>
            </a:r>
            <a:r>
              <a:rPr lang="en-US" sz="2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pierres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d’un </a:t>
            </a:r>
            <a:r>
              <a:rPr lang="en-US" sz="2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musée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de </a:t>
            </a:r>
            <a:r>
              <a:rPr lang="en-US" sz="2000" i="1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minéralogie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les </a:t>
            </a:r>
            <a:r>
              <a:rPr lang="en-US" sz="2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animaux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catalogués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et </a:t>
            </a:r>
            <a:r>
              <a:rPr lang="en-US" sz="20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exposés </a:t>
            </a:r>
            <a:r>
              <a:rPr lang="en-US" sz="20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dans</a:t>
            </a:r>
            <a:r>
              <a:rPr lang="en-US" sz="20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un </a:t>
            </a:r>
            <a:r>
              <a:rPr lang="en-US" sz="2000" i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Zoo</a:t>
            </a:r>
            <a:r>
              <a:rPr lang="en-US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.”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radical departure from the customary emphasis on texts.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fr-FR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L’antilope </a:t>
            </a:r>
            <a:r>
              <a:rPr lang="fr-FR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cataloguée est </a:t>
            </a:r>
            <a:r>
              <a:rPr lang="fr-FR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initial et les autres documents</a:t>
            </a: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[about the antelope] </a:t>
            </a:r>
            <a:r>
              <a:rPr lang="fr-FR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sont </a:t>
            </a:r>
            <a:r>
              <a:rPr lang="fr-FR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documents dérivés</a:t>
            </a:r>
            <a:r>
              <a:rPr lang="fr-F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>
              <a:spcAft>
                <a:spcPts val="1200"/>
              </a:spcAft>
            </a:pPr>
            <a:r>
              <a:rPr lang="fr-F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Distinction found in anglophone textual studies but I had not seen it in anglophone documentation / information science.</a:t>
            </a:r>
          </a:p>
          <a:p>
            <a:pPr algn="ctr">
              <a:spcAft>
                <a:spcPts val="1200"/>
              </a:spcAft>
            </a:pPr>
            <a:r>
              <a:rPr lang="fr-F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precedent(s) for these ideas?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27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July 11,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ISKO France - Briet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667941"/>
            <a:ext cx="7772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 to Robert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Pagès</a:t>
            </a:r>
            <a:endParaRPr lang="en-US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becoming a social psychologist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Pagès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a clandestine anarchist activist, a militant, named “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Rodion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lvl="0"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from 1946 a student in the UFOD documentation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at CNAM organized by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Suzanne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riet and Jean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Clemandière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895600"/>
            <a:ext cx="792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1947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Thesis “</a:t>
            </a:r>
            <a:r>
              <a:rPr lang="fr-FR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Transformations documentaires et milieu culturel.</a:t>
            </a:r>
            <a:r>
              <a:rPr lang="en-US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457200" lvl="0" indent="-457200"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Published 1948 in FID </a:t>
            </a:r>
            <a:r>
              <a:rPr lang="en-US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Revue de documentation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(3) : 53-64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lvl="0" indent="-457200">
              <a:spcAft>
                <a:spcPts val="600"/>
              </a:spcAft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ideas as Briet!  Explained.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Gorilla in cage as a document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lvl="0"/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 documents are </a:t>
            </a:r>
            <a:r>
              <a:rPr lang="en-US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something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so secondary.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specimen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(non-graphic)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about itself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“auto-document”, primary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Pagès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known in KO for his indexing language: </a:t>
            </a:r>
            <a:r>
              <a:rPr lang="en-US" sz="20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L’analyse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codée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(“CODOC”):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imited vocabulary, complex syntax, very concise notation (</a:t>
            </a:r>
            <a:r>
              <a:rPr lang="en-US" sz="20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Chiffres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1959;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Demailly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1992).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0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July 11,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ISKO France - Briet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7814" y="587829"/>
            <a:ext cx="7391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origins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types: Documents by 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documents by 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attribution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Meyriat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1978).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two kinds of attribution: Attributed by 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attributed by </a:t>
            </a:r>
            <a:r>
              <a:rPr lang="en-US" sz="20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interpretant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So, total, three types (Buckland 2017):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 as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document</a:t>
            </a:r>
          </a:p>
          <a:p>
            <a:pPr>
              <a:spcAft>
                <a:spcPts val="600"/>
              </a:spcAft>
            </a:pP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Made into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document</a:t>
            </a:r>
          </a:p>
          <a:p>
            <a:pPr>
              <a:spcAft>
                <a:spcPts val="600"/>
              </a:spcAft>
            </a:pP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Regarded as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document</a:t>
            </a:r>
          </a:p>
          <a:p>
            <a:pPr>
              <a:spcAft>
                <a:spcPts val="600"/>
              </a:spcAft>
            </a:pPr>
            <a:endParaRPr lang="en-US" sz="2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2484328"/>
            <a:ext cx="36576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Briet’s</a:t>
            </a:r>
            <a:r>
              <a:rPr lang="en-US" sz="2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examples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Photograph of star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Stone presented in museum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animal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3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July 11,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ISKO France - Briet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87829"/>
            <a:ext cx="739140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 Graphic Documents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Traditional: Documents are texts. </a:t>
            </a:r>
          </a:p>
          <a:p>
            <a:pPr marL="407988" indent="-407988"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Graphic: Any graphic expression (images, sculpture):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Meyriat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Shera.</a:t>
            </a:r>
          </a:p>
          <a:p>
            <a:pPr marL="457200" indent="-457200"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Semiotic / phenomenological: Anything regarded as signifying: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Pagès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Briet,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Gardin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/ secondary document distinction becomes problematic when all documents graphic. Then every primary document is also a secondary document.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intellectual advances in SIC are rare: The move from 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semiotic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fundamental. Among the most important developments in SIC in our time.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90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July 11,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ISKO France - Briet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87829"/>
            <a:ext cx="73914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Detachment and Context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 (bibliography, communication, documentation, KO, librarianship) dominated by notions of 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sameness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Triumph of preservation of message / meaning through space and time. </a:t>
            </a:r>
          </a:p>
          <a:p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Briet’s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examples suggest the opposite:</a:t>
            </a:r>
          </a:p>
          <a:p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Photograph 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taken,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immediately obsolete, irreversible.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Stone is 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removed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presentation in new context.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Antelope 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transported from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habitat, </a:t>
            </a:r>
            <a:r>
              <a:rPr lang="en-US" sz="20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dépaysée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Detachment from context = placing in a new context.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en-US" sz="20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n’y</a:t>
            </a:r>
            <a:r>
              <a:rPr lang="en-US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pas de hors-</a:t>
            </a:r>
            <a:r>
              <a:rPr lang="en-US" sz="20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(Jacques Derrida 1967).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meaning depends on context (L. Fleck 1935; A. Giddens 1981).  A central, fundamental problem neglected. 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(Exception: B.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Frohmann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2012).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1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July 11,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ISKO France - Briet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87829"/>
            <a:ext cx="7543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Briet</a:t>
            </a:r>
          </a:p>
          <a:p>
            <a:pPr algn="ctr">
              <a:spcAft>
                <a:spcPts val="600"/>
              </a:spcAft>
            </a:pP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rich world of Briet,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Gardin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Grolier,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Malclès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Pagès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 al., dissipated. New emphasis on writing and the political compromise of SIC (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Palermiti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Polity 2002;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Ibekwe-SanJuan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2012).  One may regret that there was not more emphasis on Knowledge Organization!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00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43400" y="457200"/>
            <a:ext cx="457200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Dead birds as documents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1988: Writing a unifying perspective on archives, libraries and museums,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hat is the status of museum objects?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e.g. specimens of dead birds in Berkeley’s natural history museum.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Same purpose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as books on library shelves. They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function as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documents.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Dead bird specimens as documents!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4038600"/>
            <a:ext cx="403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Then Boyd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Rayward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showed me the antelope-as-document in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Briet’s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Qu’est-ce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que la documentation?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(1951).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My idea! -- but 37 years earlier.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8" t="12767" b="13304"/>
          <a:stretch/>
        </p:blipFill>
        <p:spPr>
          <a:xfrm rot="5400000">
            <a:off x="-411143" y="1554144"/>
            <a:ext cx="5616037" cy="342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8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11,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ISKO France - Briet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587829"/>
            <a:ext cx="777240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Briet’s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antelope changed my life </a:t>
            </a:r>
          </a:p>
          <a:p>
            <a:pPr lvl="0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Publications, using antelope not dead birds: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2288"/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and information systems.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1991.</a:t>
            </a:r>
          </a:p>
          <a:p>
            <a:pPr marL="522288" indent="-522288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Information as thing.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JASIS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1991</a:t>
            </a:r>
          </a:p>
          <a:p>
            <a:pPr marL="522288" indent="-522288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What is a ‘document’?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JASIS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362200"/>
            <a:ext cx="5943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Explored European documentation before 1945.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Like finding a forgotten civilization!</a:t>
            </a:r>
          </a:p>
          <a:p>
            <a:pPr algn="r"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Comments on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Briet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Paul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Otlet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85900">
              <a:tabLst>
                <a:tab pos="0" algn="l"/>
              </a:tabLst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Emanuel Goldberg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1881-1970: </a:t>
            </a:r>
          </a:p>
          <a:p>
            <a:pPr marL="1436688">
              <a:spcAft>
                <a:spcPts val="600"/>
              </a:spcAft>
              <a:tabLst>
                <a:tab pos="0" algn="l"/>
              </a:tabLs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search engine in late 1920s, Dresden.</a:t>
            </a:r>
          </a:p>
          <a:p>
            <a:pPr marL="1436688">
              <a:spcAft>
                <a:spcPts val="600"/>
              </a:spcAft>
              <a:tabLst>
                <a:tab pos="0" algn="l"/>
              </a:tabLst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36688" indent="-65088" algn="r"/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Lodewyk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Bendikson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1875-1953: photographic techniques in </a:t>
            </a:r>
          </a:p>
          <a:p>
            <a:pPr marL="1436688" indent="-65088" algn="r"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documentation, California.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581400"/>
            <a:ext cx="1834444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460" y="1977940"/>
            <a:ext cx="1560740" cy="1898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75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587829"/>
            <a:ext cx="7391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sources of ideas in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Otlet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Briet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Otlet’s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works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Traité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de documentation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(1934) and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Monde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(1935) are declarative: little argument and few cited sources. 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selection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arrangement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ideas may be new, but perhaps the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ideas themselves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are not.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Bibliographer-style rhetoric!  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Old wines mixed 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bottles?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So, to understand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Otlet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better, we should study him less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 his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 and context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more.</a:t>
            </a:r>
          </a:p>
          <a:p>
            <a:pPr algn="r"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maybe the same strategy with Briet . . 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72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761999"/>
            <a:ext cx="76962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Suzanne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Briet’s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writings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&gt;100 books and articles: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conventional writings on bibliography, documentation, libraries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literature &amp; history: Arthur Rimbaud and the Ardennes region.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Three exceptional books: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Entre Aisne et Marne … et au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delà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1976. Autobiographical notes.</a:t>
            </a:r>
          </a:p>
          <a:p>
            <a:pPr marL="457200" indent="-914400"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concorde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[Toward harmony], 1979. Meditations on life, religion, society, and the future. 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Qu’est-ce que la documentation?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1951. A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manifesto on documents, documentation, and documentalists. Also personal, e.g. Sections, each dedicated to her superiors:</a:t>
            </a:r>
          </a:p>
          <a:p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Julien Cain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head of the Bibliothèque nationale.</a:t>
            </a:r>
          </a:p>
          <a:p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Louis Ragey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head of CNAM, site of her documentation program.</a:t>
            </a:r>
          </a:p>
          <a:p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Charles Le Maistre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president of FID. Briet was vice-president.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25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" y="609600"/>
            <a:ext cx="76962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Problems with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Briet’s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sources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hese three personal books often give no source,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Qu’est-ce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que la documentation?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irst paragraph: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 document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preuve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l’appui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d’un fait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Source? “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bibliographe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contemporaine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soucieuse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clarté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Direction </a:t>
            </a:r>
            <a:r>
              <a:rPr lang="en-US" sz="2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concorde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Many quotations, only surname of source.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e.g. Footnotes on p 64 are typical:</a:t>
            </a:r>
            <a:endParaRPr lang="fr-FR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Both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Imitation 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Rimbaud  (3) R. Ménard  (4) Saint-Paul  (5) Pagès  </a:t>
            </a: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>
              <a:spcAft>
                <a:spcPts val="600"/>
              </a:spcAft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 Ch. de Gaulle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Entre Aisne: 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Cryptic use of first name or initials, </a:t>
            </a:r>
          </a:p>
          <a:p>
            <a:pPr>
              <a:spcAft>
                <a:spcPts val="600"/>
              </a:spcAft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e.g. note headed « H. A. K. ». Not explained explicitly, about German librarian Hugo Andres Krüss who protected French libraries during Occupation.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Methodology:  Identify / imagine source author, imagine source document, find specific passage of text. Simple, but slow.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70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July 11, 2017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ISKO France - Briet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9843" y="555172"/>
            <a:ext cx="7391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Briet’s</a:t>
            </a: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Meditations: </a:t>
            </a:r>
            <a:r>
              <a:rPr lang="en-US" sz="2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 </a:t>
            </a:r>
            <a:r>
              <a:rPr lang="en-US" sz="24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concorde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Catholic, but an impersonal God, more generic theist. Does not expect guidance from God or the church but does believe in meditation / introspection.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9843" y="2438400"/>
            <a:ext cx="76907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Guide: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psychologist </a:t>
            </a:r>
            <a:r>
              <a:rPr lang="en-US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</a:t>
            </a:r>
            <a:r>
              <a:rPr lang="en-US" sz="20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Pagès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/>
            <a:r>
              <a:rPr lang="fr-FR" sz="20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Itinéraire </a:t>
            </a:r>
            <a:r>
              <a:rPr lang="fr-FR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seul; essai.</a:t>
            </a: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1962. </a:t>
            </a:r>
            <a:endParaRPr lang="fr-FR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457200">
              <a:spcAft>
                <a:spcPts val="1200"/>
              </a:spcAft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onstruction of meaning. </a:t>
            </a:r>
            <a:endParaRPr lang="fr-F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/>
            <a:r>
              <a:rPr lang="en-US" sz="2000" i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L’exigence</a:t>
            </a:r>
            <a:r>
              <a:rPr lang="en-US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Roman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1964. 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/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Pierre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comfortable,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wants a purpose in life; meets a charismatic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Melchisédec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then Pierre’s wife, Lucile,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begins her personal search . . .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9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533400"/>
            <a:ext cx="7467600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Conservative, feminist, optimist</a:t>
            </a:r>
            <a:endParaRPr lang="en-US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Sense of community. </a:t>
            </a:r>
          </a:p>
          <a:p>
            <a:pPr lvl="0"/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Equity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not equality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/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Abortion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contraception, homosexuality, women with short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hair, and men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long hair are threats to the race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0" indent="-457200">
              <a:spcAft>
                <a:spcPts val="12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Optimism. 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667000"/>
            <a:ext cx="6553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600"/>
              </a:spcAft>
            </a:pPr>
            <a:r>
              <a:rPr lang="en-US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Pierre Perrier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colleague, cataloger, BN.</a:t>
            </a:r>
          </a:p>
          <a:p>
            <a:pPr marL="457200" lvl="0" indent="-457200">
              <a:spcAft>
                <a:spcPts val="600"/>
              </a:spcAft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1924. </a:t>
            </a:r>
            <a:r>
              <a:rPr lang="fr-FR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Artiste ou philosophe: étude sur le role opposé de l'art et de la philosophie dans la civilization</a:t>
            </a: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0" indent="-457200">
              <a:spcAft>
                <a:spcPts val="600"/>
              </a:spcAft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1931. </a:t>
            </a:r>
            <a:r>
              <a:rPr lang="fr-FR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L’unité humaine: Histoire de la civilization et de l’esprit humain.</a:t>
            </a: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Denunciation of human atrocities.</a:t>
            </a:r>
          </a:p>
          <a:p>
            <a:pPr marL="457200" lvl="0" indent="-457200">
              <a:spcAft>
                <a:spcPts val="600"/>
              </a:spcAft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1948. L’unification humaine. </a:t>
            </a:r>
            <a:r>
              <a:rPr lang="fr-FR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Revue de synthèse</a:t>
            </a: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lvl="0">
              <a:spcAft>
                <a:spcPts val="600"/>
              </a:spcAft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Crosscultural contacts beneficial, now increased by telecommunications and Unesco. So future harmony!  </a:t>
            </a:r>
            <a:endParaRPr lang="en-US" sz="2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60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11,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ISKO France - Briet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866B-B3BF-429F-B3F0-023650B74D56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587829"/>
            <a:ext cx="7391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Raymond </a:t>
            </a:r>
            <a:r>
              <a:rPr lang="en-US" sz="24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Ruyer</a:t>
            </a: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Philosopher interested in the origins of life, systems theory, imaginations of German Romantic writers, etc.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Combines realism (independent material world) with idealism (reality as we know it is mentally constructed).  </a:t>
            </a:r>
            <a:r>
              <a:rPr lang="en-US" sz="20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Panpsychism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590800"/>
            <a:ext cx="7467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increase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acceptance of his ideas, 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Ruyer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says they are not his ideas but were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 by scientists in the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USA!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600"/>
              </a:spcAft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1974. </a:t>
            </a:r>
            <a:r>
              <a:rPr lang="fr-FR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Gnose de Princeton : des savants à la recherche d'une religion</a:t>
            </a: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Best-seller!</a:t>
            </a:r>
          </a:p>
          <a:p>
            <a:pPr marL="457200" lvl="0" indent="-457200">
              <a:spcAft>
                <a:spcPts val="600"/>
              </a:spcAft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1977. </a:t>
            </a:r>
            <a:r>
              <a:rPr lang="fr-FR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cent prochains siècles : le destin historique de l'homme selon la nouvelle gnose américaine. </a:t>
            </a:r>
            <a:endParaRPr lang="fr-F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spcAft>
                <a:spcPts val="600"/>
              </a:spcAft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1978. </a:t>
            </a:r>
            <a:r>
              <a:rPr lang="fr-FR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L'Art d'être toujours content : introduction à la vie gnostique.</a:t>
            </a:r>
          </a:p>
          <a:p>
            <a:pPr marL="457200" lvl="0" indent="-457200">
              <a:spcAft>
                <a:spcPts val="600"/>
              </a:spcAft>
            </a:pP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Briet does not know of the deception. She likes </a:t>
            </a:r>
            <a:r>
              <a:rPr lang="fr-F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fr-FR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ideas.</a:t>
            </a:r>
            <a:r>
              <a:rPr lang="fr-FR" sz="20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7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1636</Words>
  <Application>Microsoft Office PowerPoint</Application>
  <PresentationFormat>On-screen Show (4:3)</PresentationFormat>
  <Paragraphs>195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of Information, 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buckland</dc:creator>
  <cp:lastModifiedBy>buckland</cp:lastModifiedBy>
  <cp:revision>104</cp:revision>
  <cp:lastPrinted>2017-07-07T02:50:08Z</cp:lastPrinted>
  <dcterms:created xsi:type="dcterms:W3CDTF">2017-07-04T22:46:31Z</dcterms:created>
  <dcterms:modified xsi:type="dcterms:W3CDTF">2017-11-15T06:55:42Z</dcterms:modified>
</cp:coreProperties>
</file>